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2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pPr algn="r" eaLnBrk="1" latinLnBrk="0" hangingPunct="1"/>
              <a:t>3/1/2011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1538" y="359898"/>
            <a:ext cx="8072462" cy="711648"/>
          </a:xfrm>
        </p:spPr>
        <p:txBody>
          <a:bodyPr>
            <a:noAutofit/>
          </a:bodyPr>
          <a:lstStyle/>
          <a:p>
            <a:r>
              <a:rPr lang="en-GB" sz="3600" dirty="0" smtClean="0"/>
              <a:t>Maximum / Minimum / Points of Inflexion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214422"/>
            <a:ext cx="7406640" cy="4500594"/>
          </a:xfrm>
        </p:spPr>
        <p:txBody>
          <a:bodyPr>
            <a:normAutofit/>
          </a:bodyPr>
          <a:lstStyle/>
          <a:p>
            <a:r>
              <a:rPr lang="en-GB" sz="3600" dirty="0" smtClean="0"/>
              <a:t>Learning Objective:</a:t>
            </a:r>
          </a:p>
          <a:p>
            <a:r>
              <a:rPr lang="en-GB" sz="3600" dirty="0" smtClean="0"/>
              <a:t>By the end of this lesson I will be able to tell if a turning point on a graph is a maximum point, minimum point or a point of inflexion by considering the gradients of the curve either side of the stationary points.</a:t>
            </a:r>
            <a:endParaRPr lang="en-GB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1538" y="359898"/>
            <a:ext cx="8072462" cy="711648"/>
          </a:xfrm>
        </p:spPr>
        <p:txBody>
          <a:bodyPr>
            <a:noAutofit/>
          </a:bodyPr>
          <a:lstStyle/>
          <a:p>
            <a:r>
              <a:rPr lang="en-GB" sz="3600" dirty="0" smtClean="0"/>
              <a:t>Maximum / Minimum / Points of Inflexion</a:t>
            </a:r>
            <a:endParaRPr lang="en-GB" sz="3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l="37831" t="23607" r="32539"/>
          <a:stretch>
            <a:fillRect/>
          </a:stretch>
        </p:blipFill>
        <p:spPr bwMode="auto">
          <a:xfrm>
            <a:off x="2267744" y="1484784"/>
            <a:ext cx="4376737" cy="457358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3059832" y="2060848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(-1, 5</a:t>
            </a:r>
            <a:r>
              <a:rPr lang="en-GB" sz="2400" dirty="0" smtClean="0">
                <a:latin typeface="Calibri"/>
                <a:cs typeface="Calibri"/>
              </a:rPr>
              <a:t>⅔)</a:t>
            </a:r>
            <a:endParaRPr lang="en-GB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283968" y="5877272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(5, -30</a:t>
            </a:r>
            <a:r>
              <a:rPr lang="en-GB" sz="2400" dirty="0" smtClean="0">
                <a:latin typeface="Calibri"/>
                <a:cs typeface="Calibri"/>
              </a:rPr>
              <a:t>⅓)</a:t>
            </a:r>
            <a:endParaRPr lang="en-GB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499992" y="1052736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GB" dirty="0" smtClean="0"/>
              <a:t>y = </a:t>
            </a:r>
            <a:r>
              <a:rPr lang="en-GB" u="sng" dirty="0" smtClean="0"/>
              <a:t>x</a:t>
            </a:r>
            <a:r>
              <a:rPr lang="en-GB" u="sng" baseline="30000" dirty="0" smtClean="0"/>
              <a:t>3</a:t>
            </a:r>
            <a:r>
              <a:rPr lang="en-GB" dirty="0" smtClean="0"/>
              <a:t> - 2x</a:t>
            </a:r>
            <a:r>
              <a:rPr lang="en-GB" baseline="30000" dirty="0" smtClean="0"/>
              <a:t>2</a:t>
            </a:r>
            <a:r>
              <a:rPr lang="en-GB" dirty="0" smtClean="0"/>
              <a:t> – 5x + 3</a:t>
            </a:r>
          </a:p>
          <a:p>
            <a:pPr>
              <a:spcBef>
                <a:spcPts val="0"/>
              </a:spcBef>
            </a:pPr>
            <a:r>
              <a:rPr lang="en-GB" dirty="0" smtClean="0"/>
              <a:t>     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1538" y="359898"/>
            <a:ext cx="8072462" cy="711648"/>
          </a:xfrm>
        </p:spPr>
        <p:txBody>
          <a:bodyPr>
            <a:noAutofit/>
          </a:bodyPr>
          <a:lstStyle/>
          <a:p>
            <a:r>
              <a:rPr lang="en-GB" sz="3600" dirty="0" smtClean="0"/>
              <a:t>Maximum / Minimum / Points of Inflexion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214422"/>
            <a:ext cx="7406640" cy="4500594"/>
          </a:xfrm>
        </p:spPr>
        <p:txBody>
          <a:bodyPr>
            <a:normAutofit/>
          </a:bodyPr>
          <a:lstStyle/>
          <a:p>
            <a:r>
              <a:rPr lang="en-GB" sz="3600" dirty="0" err="1" smtClean="0"/>
              <a:t>Edexcel</a:t>
            </a:r>
            <a:r>
              <a:rPr lang="en-GB" sz="3600" dirty="0" smtClean="0"/>
              <a:t> Core Mathematics 2</a:t>
            </a:r>
          </a:p>
          <a:p>
            <a:r>
              <a:rPr lang="en-GB" sz="3600" dirty="0" smtClean="0"/>
              <a:t>Exercise </a:t>
            </a:r>
            <a:r>
              <a:rPr lang="en-GB" sz="3600" smtClean="0"/>
              <a:t>9B questions 1, 2 5</a:t>
            </a:r>
            <a:endParaRPr lang="en-GB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1538" y="359898"/>
            <a:ext cx="8072462" cy="711648"/>
          </a:xfrm>
        </p:spPr>
        <p:txBody>
          <a:bodyPr>
            <a:noAutofit/>
          </a:bodyPr>
          <a:lstStyle/>
          <a:p>
            <a:r>
              <a:rPr lang="en-GB" sz="3600" dirty="0" smtClean="0"/>
              <a:t>Maximum / Minimum / Points of Inflexion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4414" y="1214422"/>
            <a:ext cx="7715304" cy="5143536"/>
          </a:xfrm>
        </p:spPr>
        <p:txBody>
          <a:bodyPr>
            <a:normAutofit fontScale="92500" lnSpcReduction="10000"/>
          </a:bodyPr>
          <a:lstStyle/>
          <a:p>
            <a:r>
              <a:rPr lang="en-GB" sz="3200" dirty="0" smtClean="0"/>
              <a:t>Turning points on graphs have a gradient of zero, </a:t>
            </a:r>
          </a:p>
          <a:p>
            <a:endParaRPr lang="en-GB" sz="900" dirty="0" smtClean="0"/>
          </a:p>
          <a:p>
            <a:r>
              <a:rPr lang="en-GB" sz="3200" dirty="0" smtClean="0"/>
              <a:t>hence   </a:t>
            </a:r>
            <a:r>
              <a:rPr lang="en-GB" sz="4800" baseline="30000" dirty="0" err="1" smtClean="0"/>
              <a:t>dy</a:t>
            </a:r>
            <a:r>
              <a:rPr lang="en-GB" sz="3200" dirty="0" err="1" smtClean="0"/>
              <a:t>/</a:t>
            </a:r>
            <a:r>
              <a:rPr lang="en-GB" sz="4800" baseline="-25000" dirty="0" err="1" smtClean="0"/>
              <a:t>dx</a:t>
            </a:r>
            <a:r>
              <a:rPr lang="en-GB" sz="3200" baseline="-25000" dirty="0" smtClean="0"/>
              <a:t> </a:t>
            </a:r>
            <a:r>
              <a:rPr lang="en-GB" sz="3200" dirty="0" smtClean="0"/>
              <a:t>=  0.</a:t>
            </a:r>
          </a:p>
          <a:p>
            <a:endParaRPr lang="en-GB" sz="1700" dirty="0" smtClean="0"/>
          </a:p>
          <a:p>
            <a:r>
              <a:rPr lang="en-GB" sz="3200" dirty="0" smtClean="0"/>
              <a:t>Maximum points are where the gradient of the graphs changes from positive to negative.</a:t>
            </a:r>
          </a:p>
          <a:p>
            <a:endParaRPr lang="en-GB" sz="1700" dirty="0" smtClean="0"/>
          </a:p>
          <a:p>
            <a:r>
              <a:rPr lang="en-GB" sz="3200" dirty="0" smtClean="0"/>
              <a:t>Minimum points are where the gradient of the graphs changes from negative to positive.</a:t>
            </a:r>
          </a:p>
          <a:p>
            <a:endParaRPr lang="en-GB" sz="1700" dirty="0" smtClean="0"/>
          </a:p>
          <a:p>
            <a:r>
              <a:rPr lang="en-GB" sz="3200" dirty="0" smtClean="0"/>
              <a:t>Points of inflexion are where the gradient is positive then zero then positive or negative, then zero then negative again.</a:t>
            </a:r>
            <a:endParaRPr lang="en-GB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1538" y="359898"/>
            <a:ext cx="8072462" cy="711648"/>
          </a:xfrm>
        </p:spPr>
        <p:txBody>
          <a:bodyPr>
            <a:noAutofit/>
          </a:bodyPr>
          <a:lstStyle/>
          <a:p>
            <a:r>
              <a:rPr lang="en-GB" sz="3600" dirty="0" smtClean="0"/>
              <a:t>Maximum / Minimum / Points of Inflexion</a:t>
            </a:r>
            <a:endParaRPr lang="en-GB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2411760" y="1268760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Maximum</a:t>
            </a: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436096" y="5805264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Minimum</a:t>
            </a:r>
            <a:endParaRPr lang="en-GB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35538" r="38007" b="28006"/>
          <a:stretch>
            <a:fillRect/>
          </a:stretch>
        </p:blipFill>
        <p:spPr bwMode="auto">
          <a:xfrm>
            <a:off x="2267744" y="1772816"/>
            <a:ext cx="5040560" cy="473760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5364088" y="1268760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y = x</a:t>
            </a:r>
            <a:r>
              <a:rPr lang="en-GB" sz="2400" baseline="30000" dirty="0" smtClean="0"/>
              <a:t>3</a:t>
            </a:r>
            <a:r>
              <a:rPr lang="en-GB" sz="2400" dirty="0" smtClean="0"/>
              <a:t> + 3x</a:t>
            </a:r>
            <a:r>
              <a:rPr lang="en-GB" sz="2400" baseline="30000" dirty="0" smtClean="0"/>
              <a:t>2</a:t>
            </a:r>
            <a:r>
              <a:rPr lang="en-GB" sz="2400" dirty="0" smtClean="0"/>
              <a:t> – 4x </a:t>
            </a:r>
            <a:endParaRPr lang="en-GB" sz="2400" dirty="0"/>
          </a:p>
        </p:txBody>
      </p:sp>
      <p:cxnSp>
        <p:nvCxnSpPr>
          <p:cNvPr id="9" name="Straight Arrow Connector 8"/>
          <p:cNvCxnSpPr>
            <a:stCxn id="4" idx="2"/>
          </p:cNvCxnSpPr>
          <p:nvPr/>
        </p:nvCxnSpPr>
        <p:spPr>
          <a:xfrm rot="16200000" flipH="1">
            <a:off x="3395542" y="1532461"/>
            <a:ext cx="402433" cy="798360"/>
          </a:xfrm>
          <a:prstGeom prst="straightConnector1">
            <a:avLst/>
          </a:prstGeom>
          <a:ln w="3175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0800000">
            <a:off x="5217958" y="5335220"/>
            <a:ext cx="794204" cy="542055"/>
          </a:xfrm>
          <a:prstGeom prst="straightConnector1">
            <a:avLst/>
          </a:prstGeom>
          <a:ln w="3175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1538" y="359898"/>
            <a:ext cx="8072462" cy="711648"/>
          </a:xfrm>
        </p:spPr>
        <p:txBody>
          <a:bodyPr>
            <a:noAutofit/>
          </a:bodyPr>
          <a:lstStyle/>
          <a:p>
            <a:r>
              <a:rPr lang="en-GB" sz="3600" dirty="0" smtClean="0"/>
              <a:t>Maximum / Minimum / Points of Inflexion</a:t>
            </a:r>
            <a:endParaRPr lang="en-GB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6012160" y="3717032"/>
            <a:ext cx="2428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Point of Inflexion</a:t>
            </a:r>
            <a:endParaRPr lang="en-GB" sz="2400" dirty="0"/>
          </a:p>
        </p:txBody>
      </p:sp>
      <p:cxnSp>
        <p:nvCxnSpPr>
          <p:cNvPr id="7" name="Straight Arrow Connector 6"/>
          <p:cNvCxnSpPr/>
          <p:nvPr/>
        </p:nvCxnSpPr>
        <p:spPr>
          <a:xfrm rot="10800000">
            <a:off x="4499992" y="3717032"/>
            <a:ext cx="1440160" cy="216024"/>
          </a:xfrm>
          <a:prstGeom prst="straightConnector1">
            <a:avLst/>
          </a:prstGeom>
          <a:ln w="3175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 l="26350" r="31308"/>
          <a:stretch>
            <a:fillRect/>
          </a:stretch>
        </p:blipFill>
        <p:spPr bwMode="auto">
          <a:xfrm>
            <a:off x="1403648" y="1772816"/>
            <a:ext cx="5400675" cy="46450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5004048" y="1340768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y = x</a:t>
            </a:r>
            <a:r>
              <a:rPr lang="en-GB" baseline="30000" dirty="0" smtClean="0"/>
              <a:t>3</a:t>
            </a:r>
            <a:r>
              <a:rPr lang="en-GB" dirty="0" smtClean="0"/>
              <a:t> – 3x</a:t>
            </a:r>
            <a:r>
              <a:rPr lang="en-GB" baseline="30000" dirty="0" smtClean="0"/>
              <a:t>2</a:t>
            </a:r>
            <a:r>
              <a:rPr lang="en-GB" dirty="0" smtClean="0"/>
              <a:t> + 3x + 1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1538" y="359898"/>
            <a:ext cx="8072462" cy="711648"/>
          </a:xfrm>
        </p:spPr>
        <p:txBody>
          <a:bodyPr>
            <a:noAutofit/>
          </a:bodyPr>
          <a:lstStyle/>
          <a:p>
            <a:r>
              <a:rPr lang="en-GB" sz="3600" dirty="0" smtClean="0"/>
              <a:t>Maximum / Minimum / Points of Inflexion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0100" y="1214422"/>
            <a:ext cx="8143900" cy="278608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GB" sz="3200" dirty="0" smtClean="0"/>
              <a:t>By considering the gradients either side of the stationary points, determine whether the turning points of the graph y = </a:t>
            </a:r>
            <a:r>
              <a:rPr lang="en-GB" sz="3200" u="sng" dirty="0" smtClean="0"/>
              <a:t>x</a:t>
            </a:r>
            <a:r>
              <a:rPr lang="en-GB" sz="3200" u="sng" baseline="30000" dirty="0" smtClean="0"/>
              <a:t>3</a:t>
            </a:r>
            <a:r>
              <a:rPr lang="en-GB" sz="3200" dirty="0" smtClean="0"/>
              <a:t> - 2x</a:t>
            </a:r>
            <a:r>
              <a:rPr lang="en-GB" sz="3200" baseline="30000" dirty="0" smtClean="0"/>
              <a:t>2</a:t>
            </a:r>
            <a:r>
              <a:rPr lang="en-GB" sz="3200" dirty="0" smtClean="0"/>
              <a:t> – 5x + 3</a:t>
            </a:r>
          </a:p>
          <a:p>
            <a:pPr>
              <a:spcBef>
                <a:spcPts val="0"/>
              </a:spcBef>
            </a:pPr>
            <a:r>
              <a:rPr lang="en-GB" sz="3200" dirty="0" smtClean="0"/>
              <a:t>					      3</a:t>
            </a:r>
          </a:p>
          <a:p>
            <a:r>
              <a:rPr lang="en-GB" sz="3200" dirty="0" smtClean="0"/>
              <a:t>are points of maximum, minimum or inflexion.</a:t>
            </a:r>
            <a:endParaRPr lang="en-GB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1142976" y="4714884"/>
            <a:ext cx="771530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	 </a:t>
            </a:r>
            <a:r>
              <a:rPr lang="en-GB" sz="4800" baseline="30000" dirty="0" err="1" smtClean="0"/>
              <a:t>dy</a:t>
            </a:r>
            <a:r>
              <a:rPr lang="en-GB" sz="3200" dirty="0" err="1" smtClean="0"/>
              <a:t>/</a:t>
            </a:r>
            <a:r>
              <a:rPr lang="en-GB" sz="4800" baseline="-25000" dirty="0" err="1" smtClean="0"/>
              <a:t>dx</a:t>
            </a:r>
            <a:r>
              <a:rPr lang="en-GB" sz="3200" dirty="0" smtClean="0"/>
              <a:t>  = </a:t>
            </a:r>
            <a:r>
              <a:rPr lang="en-GB" sz="3200" u="sng" dirty="0" smtClean="0"/>
              <a:t>3x</a:t>
            </a:r>
            <a:r>
              <a:rPr lang="en-GB" sz="3200" u="sng" baseline="30000" dirty="0" smtClean="0"/>
              <a:t>2</a:t>
            </a:r>
            <a:r>
              <a:rPr lang="en-GB" sz="3200" dirty="0" smtClean="0"/>
              <a:t>  -  4x  -  5</a:t>
            </a:r>
          </a:p>
          <a:p>
            <a:r>
              <a:rPr lang="en-GB" sz="3200" dirty="0" smtClean="0"/>
              <a:t>			3</a:t>
            </a:r>
          </a:p>
          <a:p>
            <a:r>
              <a:rPr lang="en-GB" sz="3200" baseline="30000" dirty="0" smtClean="0"/>
              <a:t>	 </a:t>
            </a:r>
            <a:r>
              <a:rPr lang="en-GB" sz="4800" baseline="30000" dirty="0" err="1" smtClean="0"/>
              <a:t>dy</a:t>
            </a:r>
            <a:r>
              <a:rPr lang="en-GB" sz="3200" dirty="0" err="1" smtClean="0"/>
              <a:t>/</a:t>
            </a:r>
            <a:r>
              <a:rPr lang="en-GB" sz="4800" baseline="-25000" dirty="0" err="1" smtClean="0"/>
              <a:t>dx</a:t>
            </a:r>
            <a:r>
              <a:rPr lang="en-GB" sz="3200" dirty="0" smtClean="0"/>
              <a:t>  = x</a:t>
            </a:r>
            <a:r>
              <a:rPr lang="en-GB" sz="3200" baseline="30000" dirty="0" smtClean="0"/>
              <a:t>2</a:t>
            </a:r>
            <a:r>
              <a:rPr lang="en-GB" sz="3200" dirty="0" smtClean="0"/>
              <a:t>  -  4x  -  5</a:t>
            </a:r>
          </a:p>
          <a:p>
            <a:r>
              <a:rPr lang="en-GB" dirty="0" smtClean="0"/>
              <a:t>  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214414" y="3929066"/>
            <a:ext cx="75009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For turning points, </a:t>
            </a:r>
            <a:r>
              <a:rPr lang="en-GB" sz="4000" baseline="30000" dirty="0" err="1" smtClean="0"/>
              <a:t>dy</a:t>
            </a:r>
            <a:r>
              <a:rPr lang="en-GB" sz="3200" dirty="0" err="1" smtClean="0"/>
              <a:t>/</a:t>
            </a:r>
            <a:r>
              <a:rPr lang="en-GB" sz="4000" baseline="-25000" dirty="0" err="1" smtClean="0"/>
              <a:t>dx</a:t>
            </a:r>
            <a:r>
              <a:rPr lang="en-GB" sz="4000" dirty="0" smtClean="0"/>
              <a:t> </a:t>
            </a:r>
            <a:r>
              <a:rPr lang="en-GB" sz="3200" dirty="0" smtClean="0"/>
              <a:t>=  0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1538" y="359898"/>
            <a:ext cx="8072462" cy="711648"/>
          </a:xfrm>
        </p:spPr>
        <p:txBody>
          <a:bodyPr>
            <a:noAutofit/>
          </a:bodyPr>
          <a:lstStyle/>
          <a:p>
            <a:r>
              <a:rPr lang="en-GB" sz="3600" dirty="0" smtClean="0"/>
              <a:t>Maximum / Minimum / Points of Inflexion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214422"/>
            <a:ext cx="7406640" cy="4446826"/>
          </a:xfrm>
        </p:spPr>
        <p:txBody>
          <a:bodyPr>
            <a:normAutofit/>
          </a:bodyPr>
          <a:lstStyle/>
          <a:p>
            <a:r>
              <a:rPr lang="en-GB" sz="3200" dirty="0" smtClean="0"/>
              <a:t>If </a:t>
            </a:r>
            <a:r>
              <a:rPr lang="en-GB" sz="4400" baseline="30000" dirty="0" err="1" smtClean="0"/>
              <a:t>dy</a:t>
            </a:r>
            <a:r>
              <a:rPr lang="en-GB" sz="4400" dirty="0" err="1" smtClean="0"/>
              <a:t>/</a:t>
            </a:r>
            <a:r>
              <a:rPr lang="en-GB" sz="4400" baseline="-25000" dirty="0" err="1" smtClean="0"/>
              <a:t>dx</a:t>
            </a:r>
            <a:r>
              <a:rPr lang="en-GB" sz="4400" baseline="-25000" dirty="0" smtClean="0"/>
              <a:t> </a:t>
            </a:r>
            <a:r>
              <a:rPr lang="en-GB" sz="3200" dirty="0" smtClean="0"/>
              <a:t>= 0 </a:t>
            </a:r>
          </a:p>
          <a:p>
            <a:r>
              <a:rPr lang="en-GB" sz="3200" dirty="0" smtClean="0"/>
              <a:t>	x</a:t>
            </a:r>
            <a:r>
              <a:rPr lang="en-GB" sz="3200" baseline="30000" dirty="0" smtClean="0"/>
              <a:t>2</a:t>
            </a:r>
            <a:r>
              <a:rPr lang="en-GB" sz="3200" dirty="0" smtClean="0"/>
              <a:t>  -  4x  -  5  =  0</a:t>
            </a:r>
          </a:p>
          <a:p>
            <a:r>
              <a:rPr lang="en-GB" sz="3200" dirty="0" smtClean="0"/>
              <a:t>	(x  -  5)(x  +  1)  =  0</a:t>
            </a:r>
          </a:p>
          <a:p>
            <a:r>
              <a:rPr lang="en-GB" sz="3200" dirty="0" smtClean="0"/>
              <a:t>	either  x  -  5  =  0</a:t>
            </a:r>
          </a:p>
          <a:p>
            <a:r>
              <a:rPr lang="en-GB" sz="3200" dirty="0" smtClean="0">
                <a:sym typeface="Symbol"/>
              </a:rPr>
              <a:t>		      x  =  5</a:t>
            </a:r>
          </a:p>
          <a:p>
            <a:r>
              <a:rPr lang="en-GB" sz="3200" dirty="0" smtClean="0">
                <a:sym typeface="Symbol"/>
              </a:rPr>
              <a:t>	or      x  +  1  =  0</a:t>
            </a:r>
          </a:p>
          <a:p>
            <a:r>
              <a:rPr lang="en-GB" sz="3200" dirty="0" smtClean="0">
                <a:sym typeface="Symbol"/>
              </a:rPr>
              <a:t>		      x  =  -1</a:t>
            </a:r>
            <a:endParaRPr lang="en-GB" sz="3200" dirty="0" smtClean="0"/>
          </a:p>
          <a:p>
            <a:endParaRPr lang="en-GB" sz="3200" dirty="0" smtClean="0"/>
          </a:p>
          <a:p>
            <a:endParaRPr lang="en-GB" sz="3200" dirty="0" smtClean="0"/>
          </a:p>
          <a:p>
            <a:endParaRPr lang="en-GB" sz="3200" dirty="0" smtClean="0"/>
          </a:p>
          <a:p>
            <a:endParaRPr lang="en-GB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5724128" y="1988840"/>
            <a:ext cx="3240360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Factorise &amp; solve quadratic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1538" y="359898"/>
            <a:ext cx="8072462" cy="711648"/>
          </a:xfrm>
        </p:spPr>
        <p:txBody>
          <a:bodyPr>
            <a:noAutofit/>
          </a:bodyPr>
          <a:lstStyle/>
          <a:p>
            <a:r>
              <a:rPr lang="en-GB" sz="3600" dirty="0" smtClean="0"/>
              <a:t>Maximum / Minimum / Points of Inflexion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214422"/>
            <a:ext cx="7406640" cy="785818"/>
          </a:xfrm>
        </p:spPr>
        <p:txBody>
          <a:bodyPr/>
          <a:lstStyle/>
          <a:p>
            <a:r>
              <a:rPr lang="en-GB" sz="4400" baseline="30000" dirty="0" smtClean="0"/>
              <a:t>	</a:t>
            </a:r>
            <a:r>
              <a:rPr lang="en-GB" sz="4400" baseline="30000" dirty="0" err="1" smtClean="0"/>
              <a:t>dy</a:t>
            </a:r>
            <a:r>
              <a:rPr lang="en-GB" sz="2800" dirty="0" err="1" smtClean="0"/>
              <a:t>/</a:t>
            </a:r>
            <a:r>
              <a:rPr lang="en-GB" sz="4400" baseline="-25000" dirty="0" err="1" smtClean="0"/>
              <a:t>dx</a:t>
            </a:r>
            <a:r>
              <a:rPr lang="en-GB" sz="2800" dirty="0" smtClean="0"/>
              <a:t>  = x</a:t>
            </a:r>
            <a:r>
              <a:rPr lang="en-GB" sz="2800" baseline="30000" dirty="0" smtClean="0"/>
              <a:t>2</a:t>
            </a:r>
            <a:r>
              <a:rPr lang="en-GB" sz="2800" dirty="0" smtClean="0"/>
              <a:t>  -  4x  -  5</a:t>
            </a:r>
          </a:p>
          <a:p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75656" y="3140968"/>
          <a:ext cx="7286676" cy="26857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46"/>
                <a:gridCol w="1214446"/>
                <a:gridCol w="1214446"/>
                <a:gridCol w="1214446"/>
                <a:gridCol w="1214446"/>
                <a:gridCol w="1214446"/>
              </a:tblGrid>
              <a:tr h="596204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10834">
                <a:tc>
                  <a:txBody>
                    <a:bodyPr/>
                    <a:lstStyle/>
                    <a:p>
                      <a:endParaRPr lang="en-GB" sz="32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660232" y="3140968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5</a:t>
            </a:r>
            <a:endParaRPr lang="en-GB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4139952" y="3140968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-1</a:t>
            </a:r>
            <a:endParaRPr lang="en-GB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6588224" y="3861048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0</a:t>
            </a:r>
            <a:endParaRPr lang="en-GB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7812360" y="3861048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7</a:t>
            </a:r>
            <a:endParaRPr lang="en-GB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5436096" y="3861048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- 5</a:t>
            </a:r>
            <a:endParaRPr lang="en-GB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7812360" y="3140968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6</a:t>
            </a:r>
            <a:endParaRPr lang="en-GB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2915816" y="3861048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7</a:t>
            </a:r>
            <a:endParaRPr lang="en-GB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5436096" y="3140968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0</a:t>
            </a:r>
            <a:endParaRPr lang="en-GB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2915816" y="3140968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-2</a:t>
            </a:r>
            <a:endParaRPr lang="en-GB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4355976" y="3861048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0</a:t>
            </a:r>
            <a:endParaRPr lang="en-GB" sz="3200" dirty="0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915816" y="4725144"/>
            <a:ext cx="714380" cy="42862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364088" y="4725144"/>
            <a:ext cx="857256" cy="35719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067944" y="4797152"/>
            <a:ext cx="785818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588224" y="5085184"/>
            <a:ext cx="785818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7740352" y="4725144"/>
            <a:ext cx="714380" cy="42862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691680" y="3140968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x</a:t>
            </a:r>
            <a:endParaRPr lang="en-GB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1619672" y="393305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aseline="30000" dirty="0" err="1" smtClean="0"/>
              <a:t>d</a:t>
            </a:r>
            <a:r>
              <a:rPr lang="en-GB" sz="4000" baseline="30000" dirty="0" err="1" smtClean="0"/>
              <a:t>y</a:t>
            </a:r>
            <a:r>
              <a:rPr lang="en-GB" sz="2800" dirty="0" smtClean="0"/>
              <a:t>/</a:t>
            </a:r>
            <a:r>
              <a:rPr lang="en-GB" sz="4000" baseline="-25000" dirty="0" err="1" smtClean="0"/>
              <a:t>dx</a:t>
            </a:r>
            <a:endParaRPr lang="en-GB" sz="4000" baseline="-25000" dirty="0"/>
          </a:p>
        </p:txBody>
      </p:sp>
      <p:sp>
        <p:nvSpPr>
          <p:cNvPr id="23" name="TextBox 22"/>
          <p:cNvSpPr txBox="1"/>
          <p:nvPr/>
        </p:nvSpPr>
        <p:spPr>
          <a:xfrm>
            <a:off x="2771800" y="1988840"/>
            <a:ext cx="5832648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Choose easy to use values for x either side of -1  and  5</a:t>
            </a:r>
            <a:endParaRPr lang="en-GB" dirty="0"/>
          </a:p>
        </p:txBody>
      </p:sp>
      <p:cxnSp>
        <p:nvCxnSpPr>
          <p:cNvPr id="25" name="Straight Arrow Connector 24"/>
          <p:cNvCxnSpPr>
            <a:stCxn id="23" idx="2"/>
          </p:cNvCxnSpPr>
          <p:nvPr/>
        </p:nvCxnSpPr>
        <p:spPr>
          <a:xfrm rot="5400000">
            <a:off x="4018584" y="1687452"/>
            <a:ext cx="998820" cy="2340260"/>
          </a:xfrm>
          <a:prstGeom prst="straightConnector1">
            <a:avLst/>
          </a:prstGeom>
          <a:ln w="3175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3" idx="2"/>
          </p:cNvCxnSpPr>
          <p:nvPr/>
        </p:nvCxnSpPr>
        <p:spPr>
          <a:xfrm rot="5400000">
            <a:off x="5170715" y="2767573"/>
            <a:ext cx="926811" cy="108009"/>
          </a:xfrm>
          <a:prstGeom prst="straightConnector1">
            <a:avLst/>
          </a:prstGeom>
          <a:ln w="3175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3" idx="2"/>
          </p:cNvCxnSpPr>
          <p:nvPr/>
        </p:nvCxnSpPr>
        <p:spPr>
          <a:xfrm rot="16200000" flipH="1">
            <a:off x="6358845" y="1687451"/>
            <a:ext cx="926811" cy="2268252"/>
          </a:xfrm>
          <a:prstGeom prst="straightConnector1">
            <a:avLst/>
          </a:prstGeom>
          <a:ln w="3175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403648" y="4725144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G</a:t>
            </a:r>
            <a:r>
              <a:rPr lang="en-GB" sz="2400" dirty="0" smtClean="0"/>
              <a:t>radient</a:t>
            </a:r>
            <a:endParaRPr lang="en-GB" sz="2400" dirty="0"/>
          </a:p>
        </p:txBody>
      </p:sp>
      <p:sp>
        <p:nvSpPr>
          <p:cNvPr id="39" name="TextBox 38"/>
          <p:cNvSpPr txBox="1"/>
          <p:nvPr/>
        </p:nvSpPr>
        <p:spPr>
          <a:xfrm>
            <a:off x="6300192" y="5301208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Minimum</a:t>
            </a:r>
            <a:endParaRPr lang="en-GB" sz="2400" dirty="0"/>
          </a:p>
        </p:txBody>
      </p:sp>
      <p:sp>
        <p:nvSpPr>
          <p:cNvPr id="40" name="TextBox 39"/>
          <p:cNvSpPr txBox="1"/>
          <p:nvPr/>
        </p:nvSpPr>
        <p:spPr>
          <a:xfrm>
            <a:off x="3779912" y="5301208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Maximum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21" grpId="0"/>
      <p:bldP spid="22" grpId="0"/>
      <p:bldP spid="23" grpId="0" animBg="1"/>
      <p:bldP spid="38" grpId="0"/>
      <p:bldP spid="39" grpId="0"/>
      <p:bldP spid="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1538" y="359898"/>
            <a:ext cx="8072462" cy="711648"/>
          </a:xfrm>
        </p:spPr>
        <p:txBody>
          <a:bodyPr>
            <a:noAutofit/>
          </a:bodyPr>
          <a:lstStyle/>
          <a:p>
            <a:r>
              <a:rPr lang="en-GB" sz="3600" dirty="0" smtClean="0"/>
              <a:t>Maximum / Minimum / Points of Inflexion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1214422"/>
            <a:ext cx="7704856" cy="5022890"/>
          </a:xfrm>
        </p:spPr>
        <p:txBody>
          <a:bodyPr>
            <a:normAutofit lnSpcReduction="10000"/>
          </a:bodyPr>
          <a:lstStyle/>
          <a:p>
            <a:r>
              <a:rPr lang="en-GB" sz="3200" dirty="0" smtClean="0"/>
              <a:t>We can find the y co-ordinates of the turning points by substituting the x values into the equation of the original line.</a:t>
            </a:r>
          </a:p>
          <a:p>
            <a:endParaRPr lang="en-GB" sz="1200" dirty="0" smtClean="0"/>
          </a:p>
          <a:p>
            <a:r>
              <a:rPr lang="en-GB" sz="3200" dirty="0" smtClean="0"/>
              <a:t>x co-ordinates of turning points are -1 and 5</a:t>
            </a:r>
          </a:p>
          <a:p>
            <a:endParaRPr lang="en-GB" sz="1200" dirty="0" smtClean="0"/>
          </a:p>
          <a:p>
            <a:pPr>
              <a:spcBef>
                <a:spcPts val="0"/>
              </a:spcBef>
            </a:pPr>
            <a:r>
              <a:rPr lang="en-GB" sz="3200" dirty="0" smtClean="0"/>
              <a:t>Equation of line is y = </a:t>
            </a:r>
            <a:r>
              <a:rPr lang="en-GB" sz="3200" u="sng" dirty="0" smtClean="0"/>
              <a:t>x</a:t>
            </a:r>
            <a:r>
              <a:rPr lang="en-GB" sz="3200" u="sng" baseline="30000" dirty="0" smtClean="0"/>
              <a:t>3</a:t>
            </a:r>
            <a:r>
              <a:rPr lang="en-GB" sz="3200" dirty="0" smtClean="0"/>
              <a:t> - 2x</a:t>
            </a:r>
            <a:r>
              <a:rPr lang="en-GB" sz="3200" baseline="30000" dirty="0" smtClean="0"/>
              <a:t>2</a:t>
            </a:r>
            <a:r>
              <a:rPr lang="en-GB" sz="3200" dirty="0" smtClean="0"/>
              <a:t> – 5x + 3</a:t>
            </a:r>
          </a:p>
          <a:p>
            <a:pPr>
              <a:spcBef>
                <a:spcPts val="0"/>
              </a:spcBef>
            </a:pPr>
            <a:r>
              <a:rPr lang="en-GB" sz="3200" dirty="0" smtClean="0"/>
              <a:t>			         3</a:t>
            </a:r>
          </a:p>
          <a:p>
            <a:r>
              <a:rPr lang="en-GB" sz="3200" dirty="0" smtClean="0"/>
              <a:t>If x = 5</a:t>
            </a:r>
          </a:p>
          <a:p>
            <a:r>
              <a:rPr lang="en-GB" sz="3200" dirty="0" smtClean="0"/>
              <a:t>y = </a:t>
            </a:r>
            <a:r>
              <a:rPr lang="en-GB" sz="3200" u="sng" dirty="0" smtClean="0"/>
              <a:t>5</a:t>
            </a:r>
            <a:r>
              <a:rPr lang="en-GB" sz="3200" u="sng" baseline="30000" dirty="0" smtClean="0"/>
              <a:t>3</a:t>
            </a:r>
            <a:r>
              <a:rPr lang="en-GB" sz="3200" dirty="0" smtClean="0"/>
              <a:t> – 2x5</a:t>
            </a:r>
            <a:r>
              <a:rPr lang="en-GB" sz="3200" baseline="30000" dirty="0" smtClean="0"/>
              <a:t>2</a:t>
            </a:r>
            <a:r>
              <a:rPr lang="en-GB" sz="3200" dirty="0" smtClean="0"/>
              <a:t>  - 5x5  +  3  =  </a:t>
            </a:r>
          </a:p>
          <a:p>
            <a:r>
              <a:rPr lang="en-GB" sz="3200" dirty="0" smtClean="0"/>
              <a:t>      3</a:t>
            </a:r>
            <a:endParaRPr lang="en-GB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5940152" y="4869160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- 30</a:t>
            </a:r>
            <a:r>
              <a:rPr lang="en-GB" sz="3200" dirty="0" smtClean="0">
                <a:latin typeface="Calibri"/>
                <a:cs typeface="Calibri"/>
              </a:rPr>
              <a:t>⅓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1538" y="359898"/>
            <a:ext cx="8072462" cy="711648"/>
          </a:xfrm>
        </p:spPr>
        <p:txBody>
          <a:bodyPr>
            <a:noAutofit/>
          </a:bodyPr>
          <a:lstStyle/>
          <a:p>
            <a:r>
              <a:rPr lang="en-GB" sz="3600" dirty="0" smtClean="0"/>
              <a:t>Maximum / Minimum / Points of Inflexion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214422"/>
            <a:ext cx="7406640" cy="2934658"/>
          </a:xfrm>
        </p:spPr>
        <p:txBody>
          <a:bodyPr>
            <a:normAutofit/>
          </a:bodyPr>
          <a:lstStyle/>
          <a:p>
            <a:r>
              <a:rPr lang="en-GB" sz="3200" dirty="0" smtClean="0"/>
              <a:t>If x = -1</a:t>
            </a:r>
          </a:p>
          <a:p>
            <a:r>
              <a:rPr lang="en-GB" sz="3200" dirty="0" smtClean="0"/>
              <a:t>y = </a:t>
            </a:r>
            <a:r>
              <a:rPr lang="en-GB" sz="3200" u="sng" dirty="0" smtClean="0"/>
              <a:t>(-1)</a:t>
            </a:r>
            <a:r>
              <a:rPr lang="en-GB" sz="3200" u="sng" baseline="30000" dirty="0" smtClean="0"/>
              <a:t>3</a:t>
            </a:r>
            <a:r>
              <a:rPr lang="en-GB" sz="3200" dirty="0" smtClean="0"/>
              <a:t> – 2x(-1)</a:t>
            </a:r>
            <a:r>
              <a:rPr lang="en-GB" sz="3200" baseline="30000" dirty="0" smtClean="0"/>
              <a:t>2</a:t>
            </a:r>
            <a:r>
              <a:rPr lang="en-GB" sz="3200" dirty="0" smtClean="0"/>
              <a:t>  - 5x-1  +  3  =  </a:t>
            </a:r>
          </a:p>
          <a:p>
            <a:r>
              <a:rPr lang="en-GB" sz="3200" dirty="0" smtClean="0"/>
              <a:t>        3</a:t>
            </a:r>
          </a:p>
          <a:p>
            <a:endParaRPr lang="en-GB" sz="3200" dirty="0" smtClean="0"/>
          </a:p>
          <a:p>
            <a:r>
              <a:rPr lang="en-GB" sz="3200" dirty="0" smtClean="0"/>
              <a:t>Co-ordinates of turning points are</a:t>
            </a:r>
          </a:p>
          <a:p>
            <a:endParaRPr lang="en-GB" sz="3200" dirty="0" smtClean="0"/>
          </a:p>
          <a:p>
            <a:endParaRPr lang="en-GB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7164288" y="1700808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5</a:t>
            </a:r>
            <a:r>
              <a:rPr lang="en-GB" sz="3200" dirty="0" smtClean="0">
                <a:latin typeface="Calibri"/>
                <a:cs typeface="Calibri"/>
              </a:rPr>
              <a:t>⅔</a:t>
            </a:r>
            <a:endParaRPr lang="en-GB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763688" y="4149080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(-1, 5</a:t>
            </a:r>
            <a:r>
              <a:rPr lang="en-GB" sz="3200" dirty="0" smtClean="0">
                <a:latin typeface="Calibri"/>
                <a:cs typeface="Calibri"/>
              </a:rPr>
              <a:t>⅔)</a:t>
            </a:r>
            <a:endParaRPr lang="en-GB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4860032" y="4149080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(5, -30</a:t>
            </a:r>
            <a:r>
              <a:rPr lang="en-GB" sz="3200" dirty="0" smtClean="0">
                <a:latin typeface="Calibri"/>
                <a:cs typeface="Calibri"/>
              </a:rPr>
              <a:t>⅓)</a:t>
            </a:r>
            <a:endParaRPr lang="en-GB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3491880" y="4149080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and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83</TotalTime>
  <Words>414</Words>
  <Application>Microsoft Office PowerPoint</Application>
  <PresentationFormat>On-screen Show (4:3)</PresentationFormat>
  <Paragraphs>88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Solstice</vt:lpstr>
      <vt:lpstr>Maximum / Minimum / Points of Inflexion</vt:lpstr>
      <vt:lpstr>Maximum / Minimum / Points of Inflexion</vt:lpstr>
      <vt:lpstr>Maximum / Minimum / Points of Inflexion</vt:lpstr>
      <vt:lpstr>Maximum / Minimum / Points of Inflexion</vt:lpstr>
      <vt:lpstr>Maximum / Minimum / Points of Inflexion</vt:lpstr>
      <vt:lpstr>Maximum / Minimum / Points of Inflexion</vt:lpstr>
      <vt:lpstr>Maximum / Minimum / Points of Inflexion</vt:lpstr>
      <vt:lpstr>Maximum / Minimum / Points of Inflexion</vt:lpstr>
      <vt:lpstr>Maximum / Minimum / Points of Inflexion</vt:lpstr>
      <vt:lpstr>Maximum / Minimum / Points of Inflexion</vt:lpstr>
      <vt:lpstr>Maximum / Minimum / Points of Inflexion</vt:lpstr>
    </vt:vector>
  </TitlesOfParts>
  <Company>Fulston Manor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Maximum / Minimum / Points of Inflexion</dc:title>
  <dc:creator>cjohnson</dc:creator>
  <cp:lastModifiedBy>cjohnson</cp:lastModifiedBy>
  <cp:revision>7</cp:revision>
  <dcterms:created xsi:type="dcterms:W3CDTF">2011-02-28T20:39:26Z</dcterms:created>
  <dcterms:modified xsi:type="dcterms:W3CDTF">2011-03-01T17:33:16Z</dcterms:modified>
</cp:coreProperties>
</file>