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58" r:id="rId3"/>
    <p:sldId id="261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-82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6B70AC-AEE3-4966-863F-EF5E65B304D2}" type="datetimeFigureOut">
              <a:rPr lang="en-GB" smtClean="0"/>
              <a:pPr/>
              <a:t>27/03/2015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7BD1D8-0961-45C6-A6A3-40404E68514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2132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72330" y="5857892"/>
            <a:ext cx="188595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6F603-D0EC-4E6C-86C0-199EAA2980C2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976C3-A0BE-4F34-B5CE-1229A61FAB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6F603-D0EC-4E6C-86C0-199EAA2980C2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976C3-A0BE-4F34-B5CE-1229A61FAB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6F603-D0EC-4E6C-86C0-199EAA2980C2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976C3-A0BE-4F34-B5CE-1229A61FAB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6F603-D0EC-4E6C-86C0-199EAA2980C2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976C3-A0BE-4F34-B5CE-1229A61FAB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6F603-D0EC-4E6C-86C0-199EAA2980C2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976C3-A0BE-4F34-B5CE-1229A61FAB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6F603-D0EC-4E6C-86C0-199EAA2980C2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976C3-A0BE-4F34-B5CE-1229A61FAB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6F603-D0EC-4E6C-86C0-199EAA2980C2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976C3-A0BE-4F34-B5CE-1229A61FAB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6F603-D0EC-4E6C-86C0-199EAA2980C2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976C3-A0BE-4F34-B5CE-1229A61FAB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6F603-D0EC-4E6C-86C0-199EAA2980C2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976C3-A0BE-4F34-B5CE-1229A61FAB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6F603-D0EC-4E6C-86C0-199EAA2980C2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976C3-A0BE-4F34-B5CE-1229A61FAB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6F603-D0EC-4E6C-86C0-199EAA2980C2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976C3-A0BE-4F34-B5CE-1229A61FAB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F6F603-D0EC-4E6C-86C0-199EAA2980C2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A976C3-A0BE-4F34-B5CE-1229A61FABF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67763" y="1165830"/>
            <a:ext cx="5208477" cy="304698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9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Quadratic</a:t>
            </a:r>
          </a:p>
          <a:p>
            <a:pPr algn="ctr"/>
            <a:r>
              <a:rPr lang="en-US" sz="9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</a:t>
            </a:r>
            <a:r>
              <a:rPr lang="en-US" sz="9600" b="1" baseline="300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</a:t>
            </a:r>
            <a:r>
              <a:rPr lang="en-US" sz="9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terms</a:t>
            </a:r>
            <a:endParaRPr lang="en-US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3307" y="161669"/>
            <a:ext cx="8645031" cy="113877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Find the n</a:t>
            </a:r>
            <a:r>
              <a:rPr lang="en-US" sz="3200" b="1" baseline="3000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</a:t>
            </a:r>
            <a:r>
              <a:rPr lang="en-US" sz="32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term for this sequence</a:t>
            </a:r>
          </a:p>
          <a:p>
            <a:pPr algn="ctr"/>
            <a:r>
              <a:rPr lang="en-US" sz="36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-3, 3, 13, 27, 45, …</a:t>
            </a:r>
            <a:endParaRPr lang="en-US" sz="3600" b="1" cap="none" spc="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98810" y="1319861"/>
            <a:ext cx="43313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</a:t>
            </a:r>
            <a:endParaRPr lang="en-US" sz="36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15552" y="1964283"/>
            <a:ext cx="114505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Term</a:t>
            </a:r>
            <a:endParaRPr lang="en-US" sz="36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0165" y="2974428"/>
            <a:ext cx="269420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  <a:r>
              <a:rPr lang="en-US" sz="3600" b="1" cap="none" spc="0" baseline="3000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st</a:t>
            </a:r>
            <a:r>
              <a:rPr lang="en-US" sz="36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difference</a:t>
            </a:r>
            <a:endParaRPr lang="en-US" sz="36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0165" y="3956352"/>
            <a:ext cx="279704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r>
              <a:rPr lang="en-US" sz="3600" b="1" cap="none" spc="0" baseline="3000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nd</a:t>
            </a:r>
            <a:r>
              <a:rPr lang="en-US" sz="36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difference</a:t>
            </a:r>
            <a:endParaRPr lang="en-US" sz="36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93909" y="1319861"/>
            <a:ext cx="43313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506521" y="1964283"/>
            <a:ext cx="55976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-3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51753" y="1319860"/>
            <a:ext cx="43313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534897" y="1964282"/>
            <a:ext cx="41870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424983" y="1319861"/>
            <a:ext cx="43313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291108" y="1964283"/>
            <a:ext cx="65274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13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243849" y="1319861"/>
            <a:ext cx="43313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109974" y="1964283"/>
            <a:ext cx="65274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27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049068" y="1319859"/>
            <a:ext cx="43313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915193" y="1964281"/>
            <a:ext cx="65274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45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7" name="Freeform 16"/>
          <p:cNvSpPr/>
          <p:nvPr/>
        </p:nvSpPr>
        <p:spPr>
          <a:xfrm>
            <a:off x="3807725" y="2625188"/>
            <a:ext cx="764275" cy="382138"/>
          </a:xfrm>
          <a:custGeom>
            <a:avLst/>
            <a:gdLst>
              <a:gd name="connsiteX0" fmla="*/ 0 w 709684"/>
              <a:gd name="connsiteY0" fmla="*/ 0 h 368489"/>
              <a:gd name="connsiteX1" fmla="*/ 354842 w 709684"/>
              <a:gd name="connsiteY1" fmla="*/ 368489 h 368489"/>
              <a:gd name="connsiteX2" fmla="*/ 709684 w 709684"/>
              <a:gd name="connsiteY2" fmla="*/ 27295 h 368489"/>
              <a:gd name="connsiteX0" fmla="*/ 0 w 764275"/>
              <a:gd name="connsiteY0" fmla="*/ 13649 h 382138"/>
              <a:gd name="connsiteX1" fmla="*/ 354842 w 764275"/>
              <a:gd name="connsiteY1" fmla="*/ 382138 h 382138"/>
              <a:gd name="connsiteX2" fmla="*/ 764275 w 764275"/>
              <a:gd name="connsiteY2" fmla="*/ 0 h 382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64275" h="382138">
                <a:moveTo>
                  <a:pt x="0" y="13649"/>
                </a:moveTo>
                <a:lnTo>
                  <a:pt x="354842" y="382138"/>
                </a:lnTo>
                <a:lnTo>
                  <a:pt x="764275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3953215" y="3007326"/>
            <a:ext cx="41870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6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9" name="Freeform 18"/>
          <p:cNvSpPr/>
          <p:nvPr/>
        </p:nvSpPr>
        <p:spPr>
          <a:xfrm>
            <a:off x="4908969" y="2610614"/>
            <a:ext cx="764275" cy="382138"/>
          </a:xfrm>
          <a:custGeom>
            <a:avLst/>
            <a:gdLst>
              <a:gd name="connsiteX0" fmla="*/ 0 w 709684"/>
              <a:gd name="connsiteY0" fmla="*/ 0 h 368489"/>
              <a:gd name="connsiteX1" fmla="*/ 354842 w 709684"/>
              <a:gd name="connsiteY1" fmla="*/ 368489 h 368489"/>
              <a:gd name="connsiteX2" fmla="*/ 709684 w 709684"/>
              <a:gd name="connsiteY2" fmla="*/ 27295 h 368489"/>
              <a:gd name="connsiteX0" fmla="*/ 0 w 764275"/>
              <a:gd name="connsiteY0" fmla="*/ 13649 h 382138"/>
              <a:gd name="connsiteX1" fmla="*/ 354842 w 764275"/>
              <a:gd name="connsiteY1" fmla="*/ 382138 h 382138"/>
              <a:gd name="connsiteX2" fmla="*/ 764275 w 764275"/>
              <a:gd name="connsiteY2" fmla="*/ 0 h 382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64275" h="382138">
                <a:moveTo>
                  <a:pt x="0" y="13649"/>
                </a:moveTo>
                <a:lnTo>
                  <a:pt x="354842" y="382138"/>
                </a:lnTo>
                <a:lnTo>
                  <a:pt x="764275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4937440" y="2992752"/>
            <a:ext cx="65274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10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1" name="Freeform 20"/>
          <p:cNvSpPr/>
          <p:nvPr/>
        </p:nvSpPr>
        <p:spPr>
          <a:xfrm>
            <a:off x="5754281" y="2592290"/>
            <a:ext cx="764275" cy="382138"/>
          </a:xfrm>
          <a:custGeom>
            <a:avLst/>
            <a:gdLst>
              <a:gd name="connsiteX0" fmla="*/ 0 w 709684"/>
              <a:gd name="connsiteY0" fmla="*/ 0 h 368489"/>
              <a:gd name="connsiteX1" fmla="*/ 354842 w 709684"/>
              <a:gd name="connsiteY1" fmla="*/ 368489 h 368489"/>
              <a:gd name="connsiteX2" fmla="*/ 709684 w 709684"/>
              <a:gd name="connsiteY2" fmla="*/ 27295 h 368489"/>
              <a:gd name="connsiteX0" fmla="*/ 0 w 764275"/>
              <a:gd name="connsiteY0" fmla="*/ 13649 h 382138"/>
              <a:gd name="connsiteX1" fmla="*/ 354842 w 764275"/>
              <a:gd name="connsiteY1" fmla="*/ 382138 h 382138"/>
              <a:gd name="connsiteX2" fmla="*/ 764275 w 764275"/>
              <a:gd name="connsiteY2" fmla="*/ 0 h 382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64275" h="382138">
                <a:moveTo>
                  <a:pt x="0" y="13649"/>
                </a:moveTo>
                <a:lnTo>
                  <a:pt x="354842" y="382138"/>
                </a:lnTo>
                <a:lnTo>
                  <a:pt x="764275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5782752" y="2974428"/>
            <a:ext cx="65274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14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3" name="Freeform 22"/>
          <p:cNvSpPr/>
          <p:nvPr/>
        </p:nvSpPr>
        <p:spPr>
          <a:xfrm>
            <a:off x="6601397" y="2575415"/>
            <a:ext cx="764275" cy="382138"/>
          </a:xfrm>
          <a:custGeom>
            <a:avLst/>
            <a:gdLst>
              <a:gd name="connsiteX0" fmla="*/ 0 w 709684"/>
              <a:gd name="connsiteY0" fmla="*/ 0 h 368489"/>
              <a:gd name="connsiteX1" fmla="*/ 354842 w 709684"/>
              <a:gd name="connsiteY1" fmla="*/ 368489 h 368489"/>
              <a:gd name="connsiteX2" fmla="*/ 709684 w 709684"/>
              <a:gd name="connsiteY2" fmla="*/ 27295 h 368489"/>
              <a:gd name="connsiteX0" fmla="*/ 0 w 764275"/>
              <a:gd name="connsiteY0" fmla="*/ 13649 h 382138"/>
              <a:gd name="connsiteX1" fmla="*/ 354842 w 764275"/>
              <a:gd name="connsiteY1" fmla="*/ 382138 h 382138"/>
              <a:gd name="connsiteX2" fmla="*/ 764275 w 764275"/>
              <a:gd name="connsiteY2" fmla="*/ 0 h 382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64275" h="382138">
                <a:moveTo>
                  <a:pt x="0" y="13649"/>
                </a:moveTo>
                <a:lnTo>
                  <a:pt x="354842" y="382138"/>
                </a:lnTo>
                <a:lnTo>
                  <a:pt x="764275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/>
          <p:cNvSpPr/>
          <p:nvPr/>
        </p:nvSpPr>
        <p:spPr>
          <a:xfrm>
            <a:off x="6729624" y="2974428"/>
            <a:ext cx="65274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18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5" name="Freeform 24"/>
          <p:cNvSpPr/>
          <p:nvPr/>
        </p:nvSpPr>
        <p:spPr>
          <a:xfrm>
            <a:off x="4386181" y="3528889"/>
            <a:ext cx="764275" cy="382138"/>
          </a:xfrm>
          <a:custGeom>
            <a:avLst/>
            <a:gdLst>
              <a:gd name="connsiteX0" fmla="*/ 0 w 709684"/>
              <a:gd name="connsiteY0" fmla="*/ 0 h 368489"/>
              <a:gd name="connsiteX1" fmla="*/ 354842 w 709684"/>
              <a:gd name="connsiteY1" fmla="*/ 368489 h 368489"/>
              <a:gd name="connsiteX2" fmla="*/ 709684 w 709684"/>
              <a:gd name="connsiteY2" fmla="*/ 27295 h 368489"/>
              <a:gd name="connsiteX0" fmla="*/ 0 w 764275"/>
              <a:gd name="connsiteY0" fmla="*/ 13649 h 382138"/>
              <a:gd name="connsiteX1" fmla="*/ 354842 w 764275"/>
              <a:gd name="connsiteY1" fmla="*/ 382138 h 382138"/>
              <a:gd name="connsiteX2" fmla="*/ 764275 w 764275"/>
              <a:gd name="connsiteY2" fmla="*/ 0 h 382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64275" h="382138">
                <a:moveTo>
                  <a:pt x="0" y="13649"/>
                </a:moveTo>
                <a:lnTo>
                  <a:pt x="354842" y="382138"/>
                </a:lnTo>
                <a:lnTo>
                  <a:pt x="764275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/>
          <p:cNvSpPr/>
          <p:nvPr/>
        </p:nvSpPr>
        <p:spPr>
          <a:xfrm>
            <a:off x="4531671" y="3911027"/>
            <a:ext cx="41870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7" name="Freeform 26"/>
          <p:cNvSpPr/>
          <p:nvPr/>
        </p:nvSpPr>
        <p:spPr>
          <a:xfrm>
            <a:off x="5397687" y="3528889"/>
            <a:ext cx="764275" cy="382138"/>
          </a:xfrm>
          <a:custGeom>
            <a:avLst/>
            <a:gdLst>
              <a:gd name="connsiteX0" fmla="*/ 0 w 709684"/>
              <a:gd name="connsiteY0" fmla="*/ 0 h 368489"/>
              <a:gd name="connsiteX1" fmla="*/ 354842 w 709684"/>
              <a:gd name="connsiteY1" fmla="*/ 368489 h 368489"/>
              <a:gd name="connsiteX2" fmla="*/ 709684 w 709684"/>
              <a:gd name="connsiteY2" fmla="*/ 27295 h 368489"/>
              <a:gd name="connsiteX0" fmla="*/ 0 w 764275"/>
              <a:gd name="connsiteY0" fmla="*/ 13649 h 382138"/>
              <a:gd name="connsiteX1" fmla="*/ 354842 w 764275"/>
              <a:gd name="connsiteY1" fmla="*/ 382138 h 382138"/>
              <a:gd name="connsiteX2" fmla="*/ 764275 w 764275"/>
              <a:gd name="connsiteY2" fmla="*/ 0 h 382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64275" h="382138">
                <a:moveTo>
                  <a:pt x="0" y="13649"/>
                </a:moveTo>
                <a:lnTo>
                  <a:pt x="354842" y="382138"/>
                </a:lnTo>
                <a:lnTo>
                  <a:pt x="764275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5543177" y="3911027"/>
            <a:ext cx="41870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9" name="Freeform 28"/>
          <p:cNvSpPr/>
          <p:nvPr/>
        </p:nvSpPr>
        <p:spPr>
          <a:xfrm>
            <a:off x="6291720" y="3528889"/>
            <a:ext cx="764275" cy="382138"/>
          </a:xfrm>
          <a:custGeom>
            <a:avLst/>
            <a:gdLst>
              <a:gd name="connsiteX0" fmla="*/ 0 w 709684"/>
              <a:gd name="connsiteY0" fmla="*/ 0 h 368489"/>
              <a:gd name="connsiteX1" fmla="*/ 354842 w 709684"/>
              <a:gd name="connsiteY1" fmla="*/ 368489 h 368489"/>
              <a:gd name="connsiteX2" fmla="*/ 709684 w 709684"/>
              <a:gd name="connsiteY2" fmla="*/ 27295 h 368489"/>
              <a:gd name="connsiteX0" fmla="*/ 0 w 764275"/>
              <a:gd name="connsiteY0" fmla="*/ 13649 h 382138"/>
              <a:gd name="connsiteX1" fmla="*/ 354842 w 764275"/>
              <a:gd name="connsiteY1" fmla="*/ 382138 h 382138"/>
              <a:gd name="connsiteX2" fmla="*/ 764275 w 764275"/>
              <a:gd name="connsiteY2" fmla="*/ 0 h 382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64275" h="382138">
                <a:moveTo>
                  <a:pt x="0" y="13649"/>
                </a:moveTo>
                <a:lnTo>
                  <a:pt x="354842" y="382138"/>
                </a:lnTo>
                <a:lnTo>
                  <a:pt x="764275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/>
          <p:cNvSpPr/>
          <p:nvPr/>
        </p:nvSpPr>
        <p:spPr>
          <a:xfrm>
            <a:off x="6437210" y="3911027"/>
            <a:ext cx="41870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1" name="Oval 30"/>
          <p:cNvSpPr/>
          <p:nvPr/>
        </p:nvSpPr>
        <p:spPr>
          <a:xfrm>
            <a:off x="1167300" y="4745891"/>
            <a:ext cx="819059" cy="659979"/>
          </a:xfrm>
          <a:prstGeom prst="ellipse">
            <a:avLst/>
          </a:prstGeom>
          <a:solidFill>
            <a:srgbClr val="FFFF00">
              <a:alpha val="3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 32"/>
          <p:cNvSpPr/>
          <p:nvPr/>
        </p:nvSpPr>
        <p:spPr>
          <a:xfrm>
            <a:off x="1167300" y="4741663"/>
            <a:ext cx="962777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36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2n</a:t>
            </a:r>
            <a:r>
              <a:rPr lang="en-US" sz="3600" b="1" baseline="3000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endParaRPr lang="en-US" sz="36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329086" y="4747552"/>
            <a:ext cx="962777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endParaRPr lang="en-US" sz="36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253194" y="4743170"/>
            <a:ext cx="962777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8</a:t>
            </a:r>
            <a:endParaRPr lang="en-US" sz="36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156472" y="4741662"/>
            <a:ext cx="962777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18</a:t>
            </a:r>
            <a:endParaRPr lang="en-US" sz="36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5903010" y="4741661"/>
            <a:ext cx="962777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</a:t>
            </a:r>
            <a:r>
              <a:rPr lang="en-US" sz="36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endParaRPr lang="en-US" sz="36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736699" y="4733904"/>
            <a:ext cx="962777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50</a:t>
            </a:r>
            <a:endParaRPr lang="en-US" sz="36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9" name="Curved Up Arrow 38"/>
          <p:cNvSpPr/>
          <p:nvPr/>
        </p:nvSpPr>
        <p:spPr>
          <a:xfrm rot="16200000">
            <a:off x="2904563" y="3414349"/>
            <a:ext cx="2507611" cy="45562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645595" y="3587861"/>
            <a:ext cx="55976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-5</a:t>
            </a:r>
            <a:endParaRPr lang="en-US" sz="3600" b="1" cap="none" spc="0" dirty="0">
              <a:ln w="11430"/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1" name="Curved Up Arrow 40"/>
          <p:cNvSpPr/>
          <p:nvPr/>
        </p:nvSpPr>
        <p:spPr>
          <a:xfrm rot="16200000">
            <a:off x="3930435" y="3402973"/>
            <a:ext cx="2507611" cy="45562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4671467" y="3576485"/>
            <a:ext cx="55976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-5</a:t>
            </a:r>
            <a:endParaRPr lang="en-US" sz="3600" b="1" cap="none" spc="0" dirty="0">
              <a:ln w="11430"/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3" name="Curved Up Arrow 42"/>
          <p:cNvSpPr/>
          <p:nvPr/>
        </p:nvSpPr>
        <p:spPr>
          <a:xfrm rot="16200000">
            <a:off x="4847123" y="3391597"/>
            <a:ext cx="2507611" cy="45562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5588155" y="3565109"/>
            <a:ext cx="55976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-5</a:t>
            </a:r>
            <a:endParaRPr lang="en-US" sz="3600" b="1" cap="none" spc="0" dirty="0">
              <a:ln w="11430"/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5" name="Curved Up Arrow 44"/>
          <p:cNvSpPr/>
          <p:nvPr/>
        </p:nvSpPr>
        <p:spPr>
          <a:xfrm rot="16200000">
            <a:off x="5654627" y="3407517"/>
            <a:ext cx="2507611" cy="45562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6395659" y="3581029"/>
            <a:ext cx="55976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-5</a:t>
            </a:r>
            <a:endParaRPr lang="en-US" sz="3600" b="1" cap="none" spc="0" dirty="0">
              <a:ln w="11430"/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7" name="Curved Up Arrow 46"/>
          <p:cNvSpPr/>
          <p:nvPr/>
        </p:nvSpPr>
        <p:spPr>
          <a:xfrm rot="16200000">
            <a:off x="6489427" y="3409789"/>
            <a:ext cx="2507611" cy="45562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7230459" y="3583301"/>
            <a:ext cx="55976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-5</a:t>
            </a:r>
            <a:endParaRPr lang="en-US" sz="3600" b="1" cap="none" spc="0" dirty="0">
              <a:ln w="11430"/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126534" y="5636890"/>
            <a:ext cx="321081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The nth term is: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3725551" y="5498390"/>
            <a:ext cx="11834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54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2n</a:t>
            </a:r>
            <a:r>
              <a:rPr lang="en-US" sz="5400" b="1" baseline="3000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endParaRPr lang="en-US" sz="54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4954159" y="5490630"/>
            <a:ext cx="11834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54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– 5 </a:t>
            </a:r>
            <a:endParaRPr lang="en-US" sz="54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3" name="Oval 52"/>
          <p:cNvSpPr/>
          <p:nvPr/>
        </p:nvSpPr>
        <p:spPr>
          <a:xfrm>
            <a:off x="3515949" y="3600253"/>
            <a:ext cx="819059" cy="659979"/>
          </a:xfrm>
          <a:prstGeom prst="ellipse">
            <a:avLst/>
          </a:prstGeom>
          <a:solidFill>
            <a:srgbClr val="FFFF00">
              <a:alpha val="3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1461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 animBg="1"/>
      <p:bldP spid="18" grpId="0"/>
      <p:bldP spid="19" grpId="0" animBg="1"/>
      <p:bldP spid="20" grpId="0"/>
      <p:bldP spid="21" grpId="0" animBg="1"/>
      <p:bldP spid="22" grpId="0"/>
      <p:bldP spid="23" grpId="0" animBg="1"/>
      <p:bldP spid="24" grpId="0"/>
      <p:bldP spid="25" grpId="0" animBg="1"/>
      <p:bldP spid="26" grpId="0"/>
      <p:bldP spid="27" grpId="0" animBg="1"/>
      <p:bldP spid="28" grpId="0"/>
      <p:bldP spid="29" grpId="0" animBg="1"/>
      <p:bldP spid="30" grpId="0"/>
      <p:bldP spid="31" grpId="0" animBg="1"/>
      <p:bldP spid="33" grpId="0"/>
      <p:bldP spid="34" grpId="0"/>
      <p:bldP spid="35" grpId="0"/>
      <p:bldP spid="36" grpId="0"/>
      <p:bldP spid="37" grpId="0"/>
      <p:bldP spid="38" grpId="0"/>
      <p:bldP spid="39" grpId="0" animBg="1"/>
      <p:bldP spid="40" grpId="0"/>
      <p:bldP spid="41" grpId="0" animBg="1"/>
      <p:bldP spid="42" grpId="0"/>
      <p:bldP spid="43" grpId="0" animBg="1"/>
      <p:bldP spid="44" grpId="0"/>
      <p:bldP spid="45" grpId="0" animBg="1"/>
      <p:bldP spid="46" grpId="0"/>
      <p:bldP spid="47" grpId="0" animBg="1"/>
      <p:bldP spid="48" grpId="0"/>
      <p:bldP spid="49" grpId="0"/>
      <p:bldP spid="50" grpId="0"/>
      <p:bldP spid="52" grpId="0"/>
      <p:bldP spid="5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3307" y="161669"/>
            <a:ext cx="8645031" cy="113877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Find the n</a:t>
            </a:r>
            <a:r>
              <a:rPr lang="en-US" sz="3200" b="1" baseline="3000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</a:t>
            </a:r>
            <a:r>
              <a:rPr lang="en-US" sz="32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term for this sequence</a:t>
            </a:r>
          </a:p>
          <a:p>
            <a:pPr algn="ctr"/>
            <a:r>
              <a:rPr lang="en-US" sz="36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4, 15, 32, 55, 84, …</a:t>
            </a:r>
            <a:endParaRPr lang="en-US" sz="3600" b="1" cap="none" spc="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98810" y="1319861"/>
            <a:ext cx="43313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</a:t>
            </a:r>
            <a:endParaRPr lang="en-US" sz="36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15552" y="1964283"/>
            <a:ext cx="114505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Term</a:t>
            </a:r>
            <a:endParaRPr lang="en-US" sz="36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0165" y="2974428"/>
            <a:ext cx="269420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  <a:r>
              <a:rPr lang="en-US" sz="3600" b="1" cap="none" spc="0" baseline="3000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st</a:t>
            </a:r>
            <a:r>
              <a:rPr lang="en-US" sz="36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difference</a:t>
            </a:r>
            <a:endParaRPr lang="en-US" sz="36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0165" y="3956352"/>
            <a:ext cx="279704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r>
              <a:rPr lang="en-US" sz="3600" b="1" cap="none" spc="0" baseline="3000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nd</a:t>
            </a:r>
            <a:r>
              <a:rPr lang="en-US" sz="36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difference</a:t>
            </a:r>
            <a:endParaRPr lang="en-US" sz="36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93909" y="1319861"/>
            <a:ext cx="43313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577053" y="1964283"/>
            <a:ext cx="41870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51753" y="1319860"/>
            <a:ext cx="43313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417878" y="1964282"/>
            <a:ext cx="65274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15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424983" y="1319861"/>
            <a:ext cx="43313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291108" y="1964283"/>
            <a:ext cx="65274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32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243849" y="1319861"/>
            <a:ext cx="43313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109974" y="1964283"/>
            <a:ext cx="65274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55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049068" y="1319859"/>
            <a:ext cx="43313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915193" y="1964281"/>
            <a:ext cx="65274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84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7" name="Freeform 16"/>
          <p:cNvSpPr/>
          <p:nvPr/>
        </p:nvSpPr>
        <p:spPr>
          <a:xfrm>
            <a:off x="3807725" y="2625188"/>
            <a:ext cx="764275" cy="382138"/>
          </a:xfrm>
          <a:custGeom>
            <a:avLst/>
            <a:gdLst>
              <a:gd name="connsiteX0" fmla="*/ 0 w 709684"/>
              <a:gd name="connsiteY0" fmla="*/ 0 h 368489"/>
              <a:gd name="connsiteX1" fmla="*/ 354842 w 709684"/>
              <a:gd name="connsiteY1" fmla="*/ 368489 h 368489"/>
              <a:gd name="connsiteX2" fmla="*/ 709684 w 709684"/>
              <a:gd name="connsiteY2" fmla="*/ 27295 h 368489"/>
              <a:gd name="connsiteX0" fmla="*/ 0 w 764275"/>
              <a:gd name="connsiteY0" fmla="*/ 13649 h 382138"/>
              <a:gd name="connsiteX1" fmla="*/ 354842 w 764275"/>
              <a:gd name="connsiteY1" fmla="*/ 382138 h 382138"/>
              <a:gd name="connsiteX2" fmla="*/ 764275 w 764275"/>
              <a:gd name="connsiteY2" fmla="*/ 0 h 382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64275" h="382138">
                <a:moveTo>
                  <a:pt x="0" y="13649"/>
                </a:moveTo>
                <a:lnTo>
                  <a:pt x="354842" y="382138"/>
                </a:lnTo>
                <a:lnTo>
                  <a:pt x="764275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3836196" y="3007326"/>
            <a:ext cx="65274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11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9" name="Freeform 18"/>
          <p:cNvSpPr/>
          <p:nvPr/>
        </p:nvSpPr>
        <p:spPr>
          <a:xfrm>
            <a:off x="4908969" y="2610614"/>
            <a:ext cx="764275" cy="382138"/>
          </a:xfrm>
          <a:custGeom>
            <a:avLst/>
            <a:gdLst>
              <a:gd name="connsiteX0" fmla="*/ 0 w 709684"/>
              <a:gd name="connsiteY0" fmla="*/ 0 h 368489"/>
              <a:gd name="connsiteX1" fmla="*/ 354842 w 709684"/>
              <a:gd name="connsiteY1" fmla="*/ 368489 h 368489"/>
              <a:gd name="connsiteX2" fmla="*/ 709684 w 709684"/>
              <a:gd name="connsiteY2" fmla="*/ 27295 h 368489"/>
              <a:gd name="connsiteX0" fmla="*/ 0 w 764275"/>
              <a:gd name="connsiteY0" fmla="*/ 13649 h 382138"/>
              <a:gd name="connsiteX1" fmla="*/ 354842 w 764275"/>
              <a:gd name="connsiteY1" fmla="*/ 382138 h 382138"/>
              <a:gd name="connsiteX2" fmla="*/ 764275 w 764275"/>
              <a:gd name="connsiteY2" fmla="*/ 0 h 382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64275" h="382138">
                <a:moveTo>
                  <a:pt x="0" y="13649"/>
                </a:moveTo>
                <a:lnTo>
                  <a:pt x="354842" y="382138"/>
                </a:lnTo>
                <a:lnTo>
                  <a:pt x="764275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4937440" y="2992752"/>
            <a:ext cx="65274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17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1" name="Freeform 20"/>
          <p:cNvSpPr/>
          <p:nvPr/>
        </p:nvSpPr>
        <p:spPr>
          <a:xfrm>
            <a:off x="5754281" y="2592290"/>
            <a:ext cx="764275" cy="382138"/>
          </a:xfrm>
          <a:custGeom>
            <a:avLst/>
            <a:gdLst>
              <a:gd name="connsiteX0" fmla="*/ 0 w 709684"/>
              <a:gd name="connsiteY0" fmla="*/ 0 h 368489"/>
              <a:gd name="connsiteX1" fmla="*/ 354842 w 709684"/>
              <a:gd name="connsiteY1" fmla="*/ 368489 h 368489"/>
              <a:gd name="connsiteX2" fmla="*/ 709684 w 709684"/>
              <a:gd name="connsiteY2" fmla="*/ 27295 h 368489"/>
              <a:gd name="connsiteX0" fmla="*/ 0 w 764275"/>
              <a:gd name="connsiteY0" fmla="*/ 13649 h 382138"/>
              <a:gd name="connsiteX1" fmla="*/ 354842 w 764275"/>
              <a:gd name="connsiteY1" fmla="*/ 382138 h 382138"/>
              <a:gd name="connsiteX2" fmla="*/ 764275 w 764275"/>
              <a:gd name="connsiteY2" fmla="*/ 0 h 382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64275" h="382138">
                <a:moveTo>
                  <a:pt x="0" y="13649"/>
                </a:moveTo>
                <a:lnTo>
                  <a:pt x="354842" y="382138"/>
                </a:lnTo>
                <a:lnTo>
                  <a:pt x="764275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5782752" y="2974428"/>
            <a:ext cx="65274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23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3" name="Freeform 22"/>
          <p:cNvSpPr/>
          <p:nvPr/>
        </p:nvSpPr>
        <p:spPr>
          <a:xfrm>
            <a:off x="6601397" y="2575415"/>
            <a:ext cx="764275" cy="382138"/>
          </a:xfrm>
          <a:custGeom>
            <a:avLst/>
            <a:gdLst>
              <a:gd name="connsiteX0" fmla="*/ 0 w 709684"/>
              <a:gd name="connsiteY0" fmla="*/ 0 h 368489"/>
              <a:gd name="connsiteX1" fmla="*/ 354842 w 709684"/>
              <a:gd name="connsiteY1" fmla="*/ 368489 h 368489"/>
              <a:gd name="connsiteX2" fmla="*/ 709684 w 709684"/>
              <a:gd name="connsiteY2" fmla="*/ 27295 h 368489"/>
              <a:gd name="connsiteX0" fmla="*/ 0 w 764275"/>
              <a:gd name="connsiteY0" fmla="*/ 13649 h 382138"/>
              <a:gd name="connsiteX1" fmla="*/ 354842 w 764275"/>
              <a:gd name="connsiteY1" fmla="*/ 382138 h 382138"/>
              <a:gd name="connsiteX2" fmla="*/ 764275 w 764275"/>
              <a:gd name="connsiteY2" fmla="*/ 0 h 382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64275" h="382138">
                <a:moveTo>
                  <a:pt x="0" y="13649"/>
                </a:moveTo>
                <a:lnTo>
                  <a:pt x="354842" y="382138"/>
                </a:lnTo>
                <a:lnTo>
                  <a:pt x="764275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/>
          <p:cNvSpPr/>
          <p:nvPr/>
        </p:nvSpPr>
        <p:spPr>
          <a:xfrm>
            <a:off x="6729624" y="2974428"/>
            <a:ext cx="65274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29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5" name="Freeform 24"/>
          <p:cNvSpPr/>
          <p:nvPr/>
        </p:nvSpPr>
        <p:spPr>
          <a:xfrm>
            <a:off x="4386181" y="3528889"/>
            <a:ext cx="764275" cy="382138"/>
          </a:xfrm>
          <a:custGeom>
            <a:avLst/>
            <a:gdLst>
              <a:gd name="connsiteX0" fmla="*/ 0 w 709684"/>
              <a:gd name="connsiteY0" fmla="*/ 0 h 368489"/>
              <a:gd name="connsiteX1" fmla="*/ 354842 w 709684"/>
              <a:gd name="connsiteY1" fmla="*/ 368489 h 368489"/>
              <a:gd name="connsiteX2" fmla="*/ 709684 w 709684"/>
              <a:gd name="connsiteY2" fmla="*/ 27295 h 368489"/>
              <a:gd name="connsiteX0" fmla="*/ 0 w 764275"/>
              <a:gd name="connsiteY0" fmla="*/ 13649 h 382138"/>
              <a:gd name="connsiteX1" fmla="*/ 354842 w 764275"/>
              <a:gd name="connsiteY1" fmla="*/ 382138 h 382138"/>
              <a:gd name="connsiteX2" fmla="*/ 764275 w 764275"/>
              <a:gd name="connsiteY2" fmla="*/ 0 h 382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64275" h="382138">
                <a:moveTo>
                  <a:pt x="0" y="13649"/>
                </a:moveTo>
                <a:lnTo>
                  <a:pt x="354842" y="382138"/>
                </a:lnTo>
                <a:lnTo>
                  <a:pt x="764275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/>
          <p:cNvSpPr/>
          <p:nvPr/>
        </p:nvSpPr>
        <p:spPr>
          <a:xfrm>
            <a:off x="4531671" y="3911027"/>
            <a:ext cx="41870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6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7" name="Freeform 26"/>
          <p:cNvSpPr/>
          <p:nvPr/>
        </p:nvSpPr>
        <p:spPr>
          <a:xfrm>
            <a:off x="5397687" y="3528889"/>
            <a:ext cx="764275" cy="382138"/>
          </a:xfrm>
          <a:custGeom>
            <a:avLst/>
            <a:gdLst>
              <a:gd name="connsiteX0" fmla="*/ 0 w 709684"/>
              <a:gd name="connsiteY0" fmla="*/ 0 h 368489"/>
              <a:gd name="connsiteX1" fmla="*/ 354842 w 709684"/>
              <a:gd name="connsiteY1" fmla="*/ 368489 h 368489"/>
              <a:gd name="connsiteX2" fmla="*/ 709684 w 709684"/>
              <a:gd name="connsiteY2" fmla="*/ 27295 h 368489"/>
              <a:gd name="connsiteX0" fmla="*/ 0 w 764275"/>
              <a:gd name="connsiteY0" fmla="*/ 13649 h 382138"/>
              <a:gd name="connsiteX1" fmla="*/ 354842 w 764275"/>
              <a:gd name="connsiteY1" fmla="*/ 382138 h 382138"/>
              <a:gd name="connsiteX2" fmla="*/ 764275 w 764275"/>
              <a:gd name="connsiteY2" fmla="*/ 0 h 382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64275" h="382138">
                <a:moveTo>
                  <a:pt x="0" y="13649"/>
                </a:moveTo>
                <a:lnTo>
                  <a:pt x="354842" y="382138"/>
                </a:lnTo>
                <a:lnTo>
                  <a:pt x="764275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5543177" y="3911027"/>
            <a:ext cx="41870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6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9" name="Freeform 28"/>
          <p:cNvSpPr/>
          <p:nvPr/>
        </p:nvSpPr>
        <p:spPr>
          <a:xfrm>
            <a:off x="6291720" y="3528889"/>
            <a:ext cx="764275" cy="382138"/>
          </a:xfrm>
          <a:custGeom>
            <a:avLst/>
            <a:gdLst>
              <a:gd name="connsiteX0" fmla="*/ 0 w 709684"/>
              <a:gd name="connsiteY0" fmla="*/ 0 h 368489"/>
              <a:gd name="connsiteX1" fmla="*/ 354842 w 709684"/>
              <a:gd name="connsiteY1" fmla="*/ 368489 h 368489"/>
              <a:gd name="connsiteX2" fmla="*/ 709684 w 709684"/>
              <a:gd name="connsiteY2" fmla="*/ 27295 h 368489"/>
              <a:gd name="connsiteX0" fmla="*/ 0 w 764275"/>
              <a:gd name="connsiteY0" fmla="*/ 13649 h 382138"/>
              <a:gd name="connsiteX1" fmla="*/ 354842 w 764275"/>
              <a:gd name="connsiteY1" fmla="*/ 382138 h 382138"/>
              <a:gd name="connsiteX2" fmla="*/ 764275 w 764275"/>
              <a:gd name="connsiteY2" fmla="*/ 0 h 382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64275" h="382138">
                <a:moveTo>
                  <a:pt x="0" y="13649"/>
                </a:moveTo>
                <a:lnTo>
                  <a:pt x="354842" y="382138"/>
                </a:lnTo>
                <a:lnTo>
                  <a:pt x="764275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/>
          <p:cNvSpPr/>
          <p:nvPr/>
        </p:nvSpPr>
        <p:spPr>
          <a:xfrm>
            <a:off x="6437210" y="3911027"/>
            <a:ext cx="41870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6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1" name="Oval 30"/>
          <p:cNvSpPr/>
          <p:nvPr/>
        </p:nvSpPr>
        <p:spPr>
          <a:xfrm>
            <a:off x="1167300" y="4745891"/>
            <a:ext cx="819059" cy="659979"/>
          </a:xfrm>
          <a:prstGeom prst="ellipse">
            <a:avLst/>
          </a:prstGeom>
          <a:solidFill>
            <a:srgbClr val="FFFF00">
              <a:alpha val="3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/>
          <p:cNvSpPr/>
          <p:nvPr/>
        </p:nvSpPr>
        <p:spPr>
          <a:xfrm>
            <a:off x="1174656" y="4741660"/>
            <a:ext cx="962777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36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3n</a:t>
            </a:r>
            <a:r>
              <a:rPr lang="en-US" sz="3600" b="1" baseline="3000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endParaRPr lang="en-US" sz="36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329086" y="4747552"/>
            <a:ext cx="962777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</a:t>
            </a:r>
            <a:endParaRPr lang="en-US" sz="36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253194" y="4743170"/>
            <a:ext cx="962777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12</a:t>
            </a:r>
            <a:endParaRPr lang="en-US" sz="36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5156472" y="4741662"/>
            <a:ext cx="962777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27</a:t>
            </a:r>
            <a:endParaRPr lang="en-US" sz="36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903010" y="4741661"/>
            <a:ext cx="962777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48</a:t>
            </a:r>
            <a:endParaRPr lang="en-US" sz="36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736699" y="4733904"/>
            <a:ext cx="962777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75</a:t>
            </a:r>
            <a:endParaRPr lang="en-US" sz="36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8" name="Curved Up Arrow 37"/>
          <p:cNvSpPr/>
          <p:nvPr/>
        </p:nvSpPr>
        <p:spPr>
          <a:xfrm rot="16200000">
            <a:off x="2904563" y="3414349"/>
            <a:ext cx="2507611" cy="45562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601513" y="3587861"/>
            <a:ext cx="64793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+1</a:t>
            </a:r>
            <a:endParaRPr lang="en-US" sz="3600" b="1" cap="none" spc="0" dirty="0">
              <a:ln w="11430"/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0" name="Curved Up Arrow 39"/>
          <p:cNvSpPr/>
          <p:nvPr/>
        </p:nvSpPr>
        <p:spPr>
          <a:xfrm rot="16200000">
            <a:off x="3930435" y="3402973"/>
            <a:ext cx="2507611" cy="45562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4627385" y="3576485"/>
            <a:ext cx="64793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+3</a:t>
            </a:r>
            <a:endParaRPr lang="en-US" sz="3600" b="1" cap="none" spc="0" dirty="0">
              <a:ln w="11430"/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2" name="Curved Up Arrow 41"/>
          <p:cNvSpPr/>
          <p:nvPr/>
        </p:nvSpPr>
        <p:spPr>
          <a:xfrm rot="16200000">
            <a:off x="4847123" y="3391597"/>
            <a:ext cx="2507611" cy="45562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5544073" y="3565109"/>
            <a:ext cx="64793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+5</a:t>
            </a:r>
            <a:endParaRPr lang="en-US" sz="3600" b="1" cap="none" spc="0" dirty="0">
              <a:ln w="11430"/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4" name="Curved Up Arrow 43"/>
          <p:cNvSpPr/>
          <p:nvPr/>
        </p:nvSpPr>
        <p:spPr>
          <a:xfrm rot="16200000">
            <a:off x="5654627" y="3407517"/>
            <a:ext cx="2507611" cy="45562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6351577" y="3581029"/>
            <a:ext cx="64793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+7</a:t>
            </a:r>
            <a:endParaRPr lang="en-US" sz="3600" b="1" cap="none" spc="0" dirty="0">
              <a:ln w="11430"/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6" name="Curved Up Arrow 45"/>
          <p:cNvSpPr/>
          <p:nvPr/>
        </p:nvSpPr>
        <p:spPr>
          <a:xfrm rot="16200000">
            <a:off x="6489427" y="3409789"/>
            <a:ext cx="2507611" cy="45562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7186377" y="3583301"/>
            <a:ext cx="64793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+9</a:t>
            </a:r>
            <a:endParaRPr lang="en-US" sz="3600" b="1" cap="none" spc="0" dirty="0">
              <a:ln w="11430"/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74291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 animBg="1"/>
      <p:bldP spid="18" grpId="0"/>
      <p:bldP spid="19" grpId="0" animBg="1"/>
      <p:bldP spid="20" grpId="0"/>
      <p:bldP spid="21" grpId="0" animBg="1"/>
      <p:bldP spid="22" grpId="0"/>
      <p:bldP spid="23" grpId="0" animBg="1"/>
      <p:bldP spid="24" grpId="0"/>
      <p:bldP spid="25" grpId="0" animBg="1"/>
      <p:bldP spid="26" grpId="0"/>
      <p:bldP spid="27" grpId="0" animBg="1"/>
      <p:bldP spid="28" grpId="0"/>
      <p:bldP spid="29" grpId="0" animBg="1"/>
      <p:bldP spid="30" grpId="0"/>
      <p:bldP spid="31" grpId="0" animBg="1"/>
      <p:bldP spid="32" grpId="0"/>
      <p:bldP spid="33" grpId="0"/>
      <p:bldP spid="34" grpId="0"/>
      <p:bldP spid="35" grpId="0"/>
      <p:bldP spid="36" grpId="0"/>
      <p:bldP spid="37" grpId="0"/>
      <p:bldP spid="38" grpId="0" animBg="1"/>
      <p:bldP spid="39" grpId="0"/>
      <p:bldP spid="40" grpId="0" animBg="1"/>
      <p:bldP spid="41" grpId="0"/>
      <p:bldP spid="42" grpId="0" animBg="1"/>
      <p:bldP spid="43" grpId="0"/>
      <p:bldP spid="44" grpId="0" animBg="1"/>
      <p:bldP spid="45" grpId="0"/>
      <p:bldP spid="46" grpId="0" animBg="1"/>
      <p:bldP spid="4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3307" y="161669"/>
            <a:ext cx="8645031" cy="113877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Find the n</a:t>
            </a:r>
            <a:r>
              <a:rPr lang="en-US" sz="3200" b="1" baseline="30000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</a:t>
            </a:r>
            <a:r>
              <a:rPr lang="en-US" sz="3200" b="1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term for this sequence</a:t>
            </a:r>
          </a:p>
          <a:p>
            <a:pPr algn="ctr"/>
            <a:r>
              <a:rPr lang="en-US" sz="3600" b="1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4, 15, 32, 55, 84, …</a:t>
            </a:r>
            <a:endParaRPr lang="en-US" sz="3600" b="1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98810" y="1319861"/>
            <a:ext cx="43313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</a:t>
            </a:r>
            <a:endParaRPr lang="en-US" sz="36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42848" y="2236324"/>
            <a:ext cx="114505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Term</a:t>
            </a:r>
            <a:endParaRPr lang="en-US" sz="36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93909" y="1319861"/>
            <a:ext cx="43313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97135" y="2236324"/>
            <a:ext cx="43313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51753" y="1319860"/>
            <a:ext cx="43313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445174" y="2236323"/>
            <a:ext cx="65274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15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424983" y="1319861"/>
            <a:ext cx="43313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318404" y="2236324"/>
            <a:ext cx="65274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32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243849" y="1319861"/>
            <a:ext cx="43313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137270" y="2236324"/>
            <a:ext cx="65274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55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049068" y="1319859"/>
            <a:ext cx="43313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942489" y="2236322"/>
            <a:ext cx="65274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84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161861" y="3219174"/>
            <a:ext cx="82266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3n</a:t>
            </a:r>
            <a:r>
              <a:rPr lang="en-US" sz="3600" b="1" cap="none" spc="0" baseline="3000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endParaRPr lang="en-US" sz="36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604348" y="3219173"/>
            <a:ext cx="41870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</a:t>
            </a:r>
            <a:endParaRPr lang="en-US" sz="36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434734" y="3219172"/>
            <a:ext cx="65274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12</a:t>
            </a:r>
            <a:endParaRPr lang="en-US" sz="36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322392" y="3219171"/>
            <a:ext cx="65274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27</a:t>
            </a:r>
            <a:endParaRPr lang="en-US" sz="36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162304" y="3219170"/>
            <a:ext cx="65274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48</a:t>
            </a:r>
            <a:endParaRPr lang="en-US" sz="36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932050" y="3219169"/>
            <a:ext cx="65274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75</a:t>
            </a:r>
            <a:endParaRPr lang="en-US" sz="36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1" name="Curved Up Arrow 20"/>
          <p:cNvSpPr/>
          <p:nvPr/>
        </p:nvSpPr>
        <p:spPr>
          <a:xfrm rot="16200000">
            <a:off x="3709543" y="2837749"/>
            <a:ext cx="788533" cy="23201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486508" y="2630589"/>
            <a:ext cx="64793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+1</a:t>
            </a:r>
            <a:endParaRPr lang="en-US" sz="3600" b="1" cap="none" spc="0" dirty="0">
              <a:ln w="11430"/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3" name="Curved Up Arrow 22"/>
          <p:cNvSpPr/>
          <p:nvPr/>
        </p:nvSpPr>
        <p:spPr>
          <a:xfrm rot="16200000">
            <a:off x="4776127" y="2850808"/>
            <a:ext cx="788533" cy="23201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553092" y="2643648"/>
            <a:ext cx="64793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+3</a:t>
            </a:r>
            <a:endParaRPr lang="en-US" sz="3600" b="1" cap="none" spc="0" dirty="0">
              <a:ln w="11430"/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5" name="Curved Up Arrow 24"/>
          <p:cNvSpPr/>
          <p:nvPr/>
        </p:nvSpPr>
        <p:spPr>
          <a:xfrm rot="16200000">
            <a:off x="5650954" y="2831281"/>
            <a:ext cx="788533" cy="23201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427919" y="2624121"/>
            <a:ext cx="64793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+5</a:t>
            </a:r>
            <a:endParaRPr lang="en-US" sz="3600" b="1" cap="none" spc="0" dirty="0">
              <a:ln w="11430"/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7" name="Curved Up Arrow 26"/>
          <p:cNvSpPr/>
          <p:nvPr/>
        </p:nvSpPr>
        <p:spPr>
          <a:xfrm rot="16200000">
            <a:off x="6417514" y="2833553"/>
            <a:ext cx="788533" cy="23201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194479" y="2626393"/>
            <a:ext cx="64793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+7</a:t>
            </a:r>
            <a:endParaRPr lang="en-US" sz="3600" b="1" cap="none" spc="0" dirty="0">
              <a:ln w="11430"/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9" name="Curved Up Arrow 28"/>
          <p:cNvSpPr/>
          <p:nvPr/>
        </p:nvSpPr>
        <p:spPr>
          <a:xfrm rot="16200000">
            <a:off x="7388794" y="2835825"/>
            <a:ext cx="788533" cy="23201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7165759" y="2628665"/>
            <a:ext cx="64793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+9</a:t>
            </a:r>
            <a:endParaRPr lang="en-US" sz="3600" b="1" cap="none" spc="0" dirty="0">
              <a:ln w="11430"/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99660" y="5336639"/>
            <a:ext cx="321081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The nth term is: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2" name="Oval 31"/>
          <p:cNvSpPr/>
          <p:nvPr/>
        </p:nvSpPr>
        <p:spPr>
          <a:xfrm>
            <a:off x="1082162" y="3244760"/>
            <a:ext cx="982057" cy="584665"/>
          </a:xfrm>
          <a:prstGeom prst="ellipse">
            <a:avLst/>
          </a:prstGeom>
          <a:solidFill>
            <a:srgbClr val="FFFF00">
              <a:alpha val="3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 32"/>
          <p:cNvSpPr/>
          <p:nvPr/>
        </p:nvSpPr>
        <p:spPr>
          <a:xfrm>
            <a:off x="4287259" y="5336639"/>
            <a:ext cx="82266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3n</a:t>
            </a:r>
            <a:r>
              <a:rPr lang="en-US" sz="3600" b="1" cap="none" spc="0" baseline="3000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endParaRPr lang="en-US" sz="36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4" name="Oval 33"/>
          <p:cNvSpPr/>
          <p:nvPr/>
        </p:nvSpPr>
        <p:spPr>
          <a:xfrm>
            <a:off x="717705" y="4032731"/>
            <a:ext cx="1861722" cy="584665"/>
          </a:xfrm>
          <a:prstGeom prst="ellipse">
            <a:avLst/>
          </a:prstGeom>
          <a:solidFill>
            <a:srgbClr val="FFFF00">
              <a:alpha val="3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/>
          <p:cNvSpPr/>
          <p:nvPr/>
        </p:nvSpPr>
        <p:spPr>
          <a:xfrm>
            <a:off x="5019926" y="5346634"/>
            <a:ext cx="167225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+ 2n – 1</a:t>
            </a:r>
            <a:endParaRPr lang="en-US" sz="36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3604349" y="3997640"/>
            <a:ext cx="41870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  <a:endParaRPr lang="en-US" sz="3600" b="1" cap="none" spc="0" dirty="0">
              <a:ln w="11430"/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4576601" y="4006662"/>
            <a:ext cx="41870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</a:t>
            </a:r>
            <a:endParaRPr lang="en-US" sz="3600" b="1" cap="none" spc="0" dirty="0">
              <a:ln w="11430"/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491946" y="3989406"/>
            <a:ext cx="41870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</a:t>
            </a:r>
            <a:endParaRPr lang="en-US" sz="3600" b="1" cap="none" spc="0" dirty="0">
              <a:ln w="11430"/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6309094" y="3989407"/>
            <a:ext cx="41870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7</a:t>
            </a:r>
            <a:endParaRPr lang="en-US" sz="3600" b="1" cap="none" spc="0" dirty="0">
              <a:ln w="11430"/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7189268" y="3991679"/>
            <a:ext cx="41870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9</a:t>
            </a:r>
            <a:endParaRPr lang="en-US" sz="3600" b="1" cap="none" spc="0" dirty="0">
              <a:ln w="11430"/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875149" y="4001899"/>
            <a:ext cx="66717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2n</a:t>
            </a:r>
            <a:endParaRPr lang="en-US" sz="36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1573191" y="4004173"/>
            <a:ext cx="75212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– 1</a:t>
            </a:r>
            <a:endParaRPr lang="en-US" sz="36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81855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 animBg="1"/>
      <p:bldP spid="33" grpId="0"/>
      <p:bldP spid="34" grpId="0" animBg="1"/>
      <p:bldP spid="35" grpId="0"/>
      <p:bldP spid="36" grpId="0"/>
      <p:bldP spid="37" grpId="0"/>
      <p:bldP spid="38" grpId="0"/>
      <p:bldP spid="39" grpId="0"/>
      <p:bldP spid="40" grpId="0"/>
      <p:bldP spid="42" grpId="0"/>
      <p:bldP spid="4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3307" y="161669"/>
            <a:ext cx="8645031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Try these yourself…</a:t>
            </a:r>
            <a:endParaRPr lang="en-US" sz="3600" b="1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3306" y="796852"/>
            <a:ext cx="8645031" cy="495520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3200" b="1" dirty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Find the n</a:t>
            </a:r>
            <a:r>
              <a:rPr lang="en-US" sz="3200" b="1" baseline="30000" dirty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</a:t>
            </a:r>
            <a:r>
              <a:rPr lang="en-US" sz="3200" b="1" dirty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term for </a:t>
            </a:r>
            <a:r>
              <a:rPr lang="en-US" sz="32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these sequences:</a:t>
            </a:r>
          </a:p>
          <a:p>
            <a:pPr algn="ctr"/>
            <a:endParaRPr lang="en-US" sz="3200" b="1" dirty="0" smtClean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marL="742950" indent="-742950">
              <a:buAutoNum type="alphaLcParenBoth"/>
            </a:pPr>
            <a:r>
              <a:rPr lang="en-US" sz="36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1, 7, 17, 31, 49, 71 …</a:t>
            </a:r>
          </a:p>
          <a:p>
            <a:pPr marL="742950" indent="-742950">
              <a:buAutoNum type="alphaLcParenBoth"/>
            </a:pPr>
            <a:endParaRPr lang="en-US" sz="3600" b="1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marL="742950" indent="-742950">
              <a:buAutoNum type="alphaLcParenBoth"/>
            </a:pPr>
            <a:r>
              <a:rPr lang="en-US" sz="36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5, 14, 29, 50, 77, 110 …</a:t>
            </a:r>
          </a:p>
          <a:p>
            <a:pPr marL="742950" indent="-742950">
              <a:buAutoNum type="alphaLcParenBoth"/>
            </a:pPr>
            <a:endParaRPr lang="en-US" sz="3600" b="1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marL="742950" indent="-742950">
              <a:buAutoNum type="alphaLcParenBoth"/>
            </a:pPr>
            <a:r>
              <a:rPr lang="en-US" sz="36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3, 17, 39, 69, 107 …</a:t>
            </a:r>
          </a:p>
          <a:p>
            <a:pPr marL="742950" indent="-742950">
              <a:buAutoNum type="alphaLcParenBoth"/>
            </a:pPr>
            <a:endParaRPr lang="en-US" sz="3600" b="1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marL="742950" indent="-742950">
              <a:buAutoNum type="alphaLcParenBoth"/>
            </a:pPr>
            <a:r>
              <a:rPr lang="en-US" sz="36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-4, 12, 38, 74, 120 …</a:t>
            </a:r>
            <a:endParaRPr lang="en-US" sz="3600" b="1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229597" y="1729836"/>
            <a:ext cx="149432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3600" b="1" dirty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r>
              <a:rPr lang="en-US" sz="3600" b="1" cap="none" spc="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</a:t>
            </a:r>
            <a:r>
              <a:rPr lang="en-US" sz="3600" b="1" baseline="3000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r>
              <a:rPr lang="en-US" sz="36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– 1</a:t>
            </a:r>
            <a:endParaRPr lang="en-US" sz="3600" b="1" cap="none" spc="0" dirty="0">
              <a:ln w="11430"/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229597" y="2841311"/>
            <a:ext cx="149431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3600" b="1" cap="none" spc="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3n</a:t>
            </a:r>
            <a:r>
              <a:rPr lang="en-US" sz="3600" b="1" baseline="3000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r>
              <a:rPr lang="en-US" sz="36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+ 2</a:t>
            </a:r>
            <a:endParaRPr lang="en-US" sz="3600" b="1" cap="none" spc="0" dirty="0">
              <a:ln w="11430"/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769535" y="4003646"/>
            <a:ext cx="241444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3600" b="1" cap="none" spc="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4n</a:t>
            </a:r>
            <a:r>
              <a:rPr lang="en-US" sz="3600" b="1" baseline="3000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r>
              <a:rPr lang="en-US" sz="36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+ 2n – 3</a:t>
            </a:r>
            <a:endParaRPr lang="en-US" sz="3600" b="1" cap="none" spc="0" dirty="0">
              <a:ln w="11430"/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69534" y="5043152"/>
            <a:ext cx="241444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3600" b="1" cap="none" spc="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5n</a:t>
            </a:r>
            <a:r>
              <a:rPr lang="en-US" sz="3600" b="1" baseline="3000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r>
              <a:rPr lang="en-US" sz="36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+ n – 10</a:t>
            </a:r>
            <a:endParaRPr lang="en-US" sz="3600" b="1" cap="none" spc="0" dirty="0">
              <a:ln w="11430"/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60232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98818" y="5771"/>
            <a:ext cx="594637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Diagnostic Question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3308" y="1062421"/>
            <a:ext cx="8645031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800" b="1" cap="none" spc="0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What is the n</a:t>
            </a:r>
            <a:r>
              <a:rPr lang="en-US" sz="2800" b="1" cap="none" spc="0" baseline="30000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</a:t>
            </a:r>
            <a:r>
              <a:rPr lang="en-US" sz="2800" b="1" cap="none" spc="0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term of this sequence?</a:t>
            </a:r>
          </a:p>
          <a:p>
            <a:pPr algn="ctr"/>
            <a:r>
              <a:rPr lang="en-US" sz="36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4, 11, 18, 25, 32, …</a:t>
            </a:r>
            <a:endParaRPr lang="en-US" sz="3600" b="1" cap="none" spc="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74503" y="2139639"/>
            <a:ext cx="1725151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A:</a:t>
            </a:r>
          </a:p>
          <a:p>
            <a:pPr algn="ctr"/>
            <a:r>
              <a:rPr lang="en-US" sz="48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7n + 3</a:t>
            </a:r>
            <a:endParaRPr lang="en-US" sz="48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42896" y="2139639"/>
            <a:ext cx="1412566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B:</a:t>
            </a:r>
          </a:p>
          <a:p>
            <a:pPr algn="ctr"/>
            <a:r>
              <a:rPr lang="en-US" sz="48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 + 7</a:t>
            </a:r>
            <a:endParaRPr lang="en-US" sz="48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58954" y="2139639"/>
            <a:ext cx="827470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C:</a:t>
            </a:r>
          </a:p>
          <a:p>
            <a:pPr algn="ctr"/>
            <a:r>
              <a:rPr lang="en-US" sz="48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7n</a:t>
            </a:r>
            <a:endParaRPr lang="en-US" sz="48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111320" y="2139639"/>
            <a:ext cx="1608133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D:</a:t>
            </a:r>
          </a:p>
          <a:p>
            <a:pPr algn="ctr"/>
            <a:r>
              <a:rPr lang="en-US" sz="48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7n - 3</a:t>
            </a:r>
            <a:endParaRPr lang="en-US" sz="48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4949" y="3709299"/>
            <a:ext cx="1813688" cy="209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4879493" y="3709299"/>
            <a:ext cx="1813688" cy="209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2762135" y="3709299"/>
            <a:ext cx="1813688" cy="209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574503" y="3709299"/>
            <a:ext cx="1813688" cy="209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7358177" y="3969969"/>
            <a:ext cx="112723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2"/>
              </a:rPr>
              <a:t></a:t>
            </a:r>
            <a:endParaRPr lang="en-GB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49189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3307" y="161669"/>
            <a:ext cx="8645031" cy="113877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Generate a DIFFERENCE TABLE for this sequence</a:t>
            </a:r>
          </a:p>
          <a:p>
            <a:pPr algn="ctr"/>
            <a:r>
              <a:rPr lang="en-US" sz="36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7, 19, 39, 77, 103, …</a:t>
            </a:r>
            <a:endParaRPr lang="en-US" sz="3600" b="1" cap="none" spc="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53401" y="1848219"/>
            <a:ext cx="43313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</a:t>
            </a:r>
            <a:endParaRPr lang="en-US" sz="36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97439" y="2764682"/>
            <a:ext cx="114505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Term</a:t>
            </a:r>
            <a:endParaRPr lang="en-US" sz="36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32052" y="3774827"/>
            <a:ext cx="269420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  <a:r>
              <a:rPr lang="en-US" sz="3600" b="1" cap="none" spc="0" baseline="3000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st</a:t>
            </a:r>
            <a:r>
              <a:rPr lang="en-US" sz="36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difference</a:t>
            </a:r>
            <a:endParaRPr lang="en-US" sz="36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32052" y="4756751"/>
            <a:ext cx="279704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r>
              <a:rPr lang="en-US" sz="3600" b="1" cap="none" spc="0" baseline="3000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nd</a:t>
            </a:r>
            <a:r>
              <a:rPr lang="en-US" sz="36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difference</a:t>
            </a:r>
            <a:endParaRPr lang="en-US" sz="36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648500" y="1848219"/>
            <a:ext cx="43313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651726" y="2764682"/>
            <a:ext cx="43313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7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606344" y="1848218"/>
            <a:ext cx="43313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499764" y="2764681"/>
            <a:ext cx="65274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19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479574" y="1848219"/>
            <a:ext cx="43313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372994" y="2764682"/>
            <a:ext cx="65274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39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298440" y="1848219"/>
            <a:ext cx="43313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191861" y="2764682"/>
            <a:ext cx="65274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67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103659" y="1848217"/>
            <a:ext cx="43313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880060" y="2764680"/>
            <a:ext cx="88678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103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8" name="Freeform 17"/>
          <p:cNvSpPr/>
          <p:nvPr/>
        </p:nvSpPr>
        <p:spPr>
          <a:xfrm>
            <a:off x="3889612" y="3425587"/>
            <a:ext cx="764275" cy="382138"/>
          </a:xfrm>
          <a:custGeom>
            <a:avLst/>
            <a:gdLst>
              <a:gd name="connsiteX0" fmla="*/ 0 w 709684"/>
              <a:gd name="connsiteY0" fmla="*/ 0 h 368489"/>
              <a:gd name="connsiteX1" fmla="*/ 354842 w 709684"/>
              <a:gd name="connsiteY1" fmla="*/ 368489 h 368489"/>
              <a:gd name="connsiteX2" fmla="*/ 709684 w 709684"/>
              <a:gd name="connsiteY2" fmla="*/ 27295 h 368489"/>
              <a:gd name="connsiteX0" fmla="*/ 0 w 764275"/>
              <a:gd name="connsiteY0" fmla="*/ 13649 h 382138"/>
              <a:gd name="connsiteX1" fmla="*/ 354842 w 764275"/>
              <a:gd name="connsiteY1" fmla="*/ 382138 h 382138"/>
              <a:gd name="connsiteX2" fmla="*/ 764275 w 764275"/>
              <a:gd name="connsiteY2" fmla="*/ 0 h 382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64275" h="382138">
                <a:moveTo>
                  <a:pt x="0" y="13649"/>
                </a:moveTo>
                <a:lnTo>
                  <a:pt x="354842" y="382138"/>
                </a:lnTo>
                <a:lnTo>
                  <a:pt x="764275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3918082" y="3807725"/>
            <a:ext cx="65274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12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0" name="Freeform 19"/>
          <p:cNvSpPr/>
          <p:nvPr/>
        </p:nvSpPr>
        <p:spPr>
          <a:xfrm>
            <a:off x="4990856" y="3411013"/>
            <a:ext cx="764275" cy="382138"/>
          </a:xfrm>
          <a:custGeom>
            <a:avLst/>
            <a:gdLst>
              <a:gd name="connsiteX0" fmla="*/ 0 w 709684"/>
              <a:gd name="connsiteY0" fmla="*/ 0 h 368489"/>
              <a:gd name="connsiteX1" fmla="*/ 354842 w 709684"/>
              <a:gd name="connsiteY1" fmla="*/ 368489 h 368489"/>
              <a:gd name="connsiteX2" fmla="*/ 709684 w 709684"/>
              <a:gd name="connsiteY2" fmla="*/ 27295 h 368489"/>
              <a:gd name="connsiteX0" fmla="*/ 0 w 764275"/>
              <a:gd name="connsiteY0" fmla="*/ 13649 h 382138"/>
              <a:gd name="connsiteX1" fmla="*/ 354842 w 764275"/>
              <a:gd name="connsiteY1" fmla="*/ 382138 h 382138"/>
              <a:gd name="connsiteX2" fmla="*/ 764275 w 764275"/>
              <a:gd name="connsiteY2" fmla="*/ 0 h 382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64275" h="382138">
                <a:moveTo>
                  <a:pt x="0" y="13649"/>
                </a:moveTo>
                <a:lnTo>
                  <a:pt x="354842" y="382138"/>
                </a:lnTo>
                <a:lnTo>
                  <a:pt x="764275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5019327" y="3793151"/>
            <a:ext cx="65274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20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2" name="Freeform 21"/>
          <p:cNvSpPr/>
          <p:nvPr/>
        </p:nvSpPr>
        <p:spPr>
          <a:xfrm>
            <a:off x="5836168" y="3392689"/>
            <a:ext cx="764275" cy="382138"/>
          </a:xfrm>
          <a:custGeom>
            <a:avLst/>
            <a:gdLst>
              <a:gd name="connsiteX0" fmla="*/ 0 w 709684"/>
              <a:gd name="connsiteY0" fmla="*/ 0 h 368489"/>
              <a:gd name="connsiteX1" fmla="*/ 354842 w 709684"/>
              <a:gd name="connsiteY1" fmla="*/ 368489 h 368489"/>
              <a:gd name="connsiteX2" fmla="*/ 709684 w 709684"/>
              <a:gd name="connsiteY2" fmla="*/ 27295 h 368489"/>
              <a:gd name="connsiteX0" fmla="*/ 0 w 764275"/>
              <a:gd name="connsiteY0" fmla="*/ 13649 h 382138"/>
              <a:gd name="connsiteX1" fmla="*/ 354842 w 764275"/>
              <a:gd name="connsiteY1" fmla="*/ 382138 h 382138"/>
              <a:gd name="connsiteX2" fmla="*/ 764275 w 764275"/>
              <a:gd name="connsiteY2" fmla="*/ 0 h 382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64275" h="382138">
                <a:moveTo>
                  <a:pt x="0" y="13649"/>
                </a:moveTo>
                <a:lnTo>
                  <a:pt x="354842" y="382138"/>
                </a:lnTo>
                <a:lnTo>
                  <a:pt x="764275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5864639" y="3774827"/>
            <a:ext cx="65274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28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4" name="Freeform 23"/>
          <p:cNvSpPr/>
          <p:nvPr/>
        </p:nvSpPr>
        <p:spPr>
          <a:xfrm>
            <a:off x="6783040" y="3392689"/>
            <a:ext cx="764275" cy="382138"/>
          </a:xfrm>
          <a:custGeom>
            <a:avLst/>
            <a:gdLst>
              <a:gd name="connsiteX0" fmla="*/ 0 w 709684"/>
              <a:gd name="connsiteY0" fmla="*/ 0 h 368489"/>
              <a:gd name="connsiteX1" fmla="*/ 354842 w 709684"/>
              <a:gd name="connsiteY1" fmla="*/ 368489 h 368489"/>
              <a:gd name="connsiteX2" fmla="*/ 709684 w 709684"/>
              <a:gd name="connsiteY2" fmla="*/ 27295 h 368489"/>
              <a:gd name="connsiteX0" fmla="*/ 0 w 764275"/>
              <a:gd name="connsiteY0" fmla="*/ 13649 h 382138"/>
              <a:gd name="connsiteX1" fmla="*/ 354842 w 764275"/>
              <a:gd name="connsiteY1" fmla="*/ 382138 h 382138"/>
              <a:gd name="connsiteX2" fmla="*/ 764275 w 764275"/>
              <a:gd name="connsiteY2" fmla="*/ 0 h 382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64275" h="382138">
                <a:moveTo>
                  <a:pt x="0" y="13649"/>
                </a:moveTo>
                <a:lnTo>
                  <a:pt x="354842" y="382138"/>
                </a:lnTo>
                <a:lnTo>
                  <a:pt x="764275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/>
          <p:cNvSpPr/>
          <p:nvPr/>
        </p:nvSpPr>
        <p:spPr>
          <a:xfrm>
            <a:off x="6811511" y="3774827"/>
            <a:ext cx="65274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36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6" name="Freeform 25"/>
          <p:cNvSpPr/>
          <p:nvPr/>
        </p:nvSpPr>
        <p:spPr>
          <a:xfrm>
            <a:off x="4468068" y="4329288"/>
            <a:ext cx="764275" cy="382138"/>
          </a:xfrm>
          <a:custGeom>
            <a:avLst/>
            <a:gdLst>
              <a:gd name="connsiteX0" fmla="*/ 0 w 709684"/>
              <a:gd name="connsiteY0" fmla="*/ 0 h 368489"/>
              <a:gd name="connsiteX1" fmla="*/ 354842 w 709684"/>
              <a:gd name="connsiteY1" fmla="*/ 368489 h 368489"/>
              <a:gd name="connsiteX2" fmla="*/ 709684 w 709684"/>
              <a:gd name="connsiteY2" fmla="*/ 27295 h 368489"/>
              <a:gd name="connsiteX0" fmla="*/ 0 w 764275"/>
              <a:gd name="connsiteY0" fmla="*/ 13649 h 382138"/>
              <a:gd name="connsiteX1" fmla="*/ 354842 w 764275"/>
              <a:gd name="connsiteY1" fmla="*/ 382138 h 382138"/>
              <a:gd name="connsiteX2" fmla="*/ 764275 w 764275"/>
              <a:gd name="connsiteY2" fmla="*/ 0 h 382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64275" h="382138">
                <a:moveTo>
                  <a:pt x="0" y="13649"/>
                </a:moveTo>
                <a:lnTo>
                  <a:pt x="354842" y="382138"/>
                </a:lnTo>
                <a:lnTo>
                  <a:pt x="764275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4613558" y="4711426"/>
            <a:ext cx="41870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8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8" name="Freeform 27"/>
          <p:cNvSpPr/>
          <p:nvPr/>
        </p:nvSpPr>
        <p:spPr>
          <a:xfrm>
            <a:off x="5479574" y="4329288"/>
            <a:ext cx="764275" cy="382138"/>
          </a:xfrm>
          <a:custGeom>
            <a:avLst/>
            <a:gdLst>
              <a:gd name="connsiteX0" fmla="*/ 0 w 709684"/>
              <a:gd name="connsiteY0" fmla="*/ 0 h 368489"/>
              <a:gd name="connsiteX1" fmla="*/ 354842 w 709684"/>
              <a:gd name="connsiteY1" fmla="*/ 368489 h 368489"/>
              <a:gd name="connsiteX2" fmla="*/ 709684 w 709684"/>
              <a:gd name="connsiteY2" fmla="*/ 27295 h 368489"/>
              <a:gd name="connsiteX0" fmla="*/ 0 w 764275"/>
              <a:gd name="connsiteY0" fmla="*/ 13649 h 382138"/>
              <a:gd name="connsiteX1" fmla="*/ 354842 w 764275"/>
              <a:gd name="connsiteY1" fmla="*/ 382138 h 382138"/>
              <a:gd name="connsiteX2" fmla="*/ 764275 w 764275"/>
              <a:gd name="connsiteY2" fmla="*/ 0 h 382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64275" h="382138">
                <a:moveTo>
                  <a:pt x="0" y="13649"/>
                </a:moveTo>
                <a:lnTo>
                  <a:pt x="354842" y="382138"/>
                </a:lnTo>
                <a:lnTo>
                  <a:pt x="764275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5625064" y="4711426"/>
            <a:ext cx="41870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8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0" name="Freeform 29"/>
          <p:cNvSpPr/>
          <p:nvPr/>
        </p:nvSpPr>
        <p:spPr>
          <a:xfrm>
            <a:off x="6373607" y="4329288"/>
            <a:ext cx="764275" cy="382138"/>
          </a:xfrm>
          <a:custGeom>
            <a:avLst/>
            <a:gdLst>
              <a:gd name="connsiteX0" fmla="*/ 0 w 709684"/>
              <a:gd name="connsiteY0" fmla="*/ 0 h 368489"/>
              <a:gd name="connsiteX1" fmla="*/ 354842 w 709684"/>
              <a:gd name="connsiteY1" fmla="*/ 368489 h 368489"/>
              <a:gd name="connsiteX2" fmla="*/ 709684 w 709684"/>
              <a:gd name="connsiteY2" fmla="*/ 27295 h 368489"/>
              <a:gd name="connsiteX0" fmla="*/ 0 w 764275"/>
              <a:gd name="connsiteY0" fmla="*/ 13649 h 382138"/>
              <a:gd name="connsiteX1" fmla="*/ 354842 w 764275"/>
              <a:gd name="connsiteY1" fmla="*/ 382138 h 382138"/>
              <a:gd name="connsiteX2" fmla="*/ 764275 w 764275"/>
              <a:gd name="connsiteY2" fmla="*/ 0 h 382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64275" h="382138">
                <a:moveTo>
                  <a:pt x="0" y="13649"/>
                </a:moveTo>
                <a:lnTo>
                  <a:pt x="354842" y="382138"/>
                </a:lnTo>
                <a:lnTo>
                  <a:pt x="764275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/>
          <p:cNvSpPr/>
          <p:nvPr/>
        </p:nvSpPr>
        <p:spPr>
          <a:xfrm>
            <a:off x="6519097" y="4711426"/>
            <a:ext cx="41870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8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63925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 animBg="1"/>
      <p:bldP spid="19" grpId="0"/>
      <p:bldP spid="20" grpId="0" animBg="1"/>
      <p:bldP spid="21" grpId="0"/>
      <p:bldP spid="22" grpId="0" animBg="1"/>
      <p:bldP spid="23" grpId="0"/>
      <p:bldP spid="24" grpId="0" animBg="1"/>
      <p:bldP spid="25" grpId="0"/>
      <p:bldP spid="26" grpId="0" animBg="1"/>
      <p:bldP spid="27" grpId="0"/>
      <p:bldP spid="28" grpId="0" animBg="1"/>
      <p:bldP spid="29" grpId="0"/>
      <p:bldP spid="30" grpId="0" animBg="1"/>
      <p:bldP spid="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7515" y="265079"/>
            <a:ext cx="512435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Quadratic n</a:t>
            </a:r>
            <a:r>
              <a:rPr lang="en-US" sz="3200" b="1" cap="none" spc="0" baseline="300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</a:t>
            </a:r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terms look like: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716481" y="1004332"/>
            <a:ext cx="88678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</a:t>
            </a:r>
            <a:r>
              <a:rPr lang="en-US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</a:t>
            </a:r>
            <a:r>
              <a:rPr lang="en-US" sz="4000" b="1" cap="none" spc="0" baseline="300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endParaRPr lang="en-US" sz="40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44723" y="1891437"/>
            <a:ext cx="466506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 is the </a:t>
            </a:r>
            <a:r>
              <a:rPr lang="en-US" sz="32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POSITION</a:t>
            </a:r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number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800450" y="1901757"/>
            <a:ext cx="284302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It is a </a:t>
            </a:r>
            <a:r>
              <a:rPr lang="en-US" sz="32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VARIABLE</a:t>
            </a:r>
            <a:endParaRPr lang="en-US" sz="32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44723" y="2750194"/>
            <a:ext cx="690541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a, b and c are </a:t>
            </a:r>
            <a:r>
              <a:rPr lang="en-US" sz="32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CONSTANT COEFFICIENTS</a:t>
            </a:r>
            <a:endParaRPr lang="en-US" sz="32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0462" y="3654272"/>
            <a:ext cx="875053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32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If n = 9, what expression will</a:t>
            </a:r>
            <a:r>
              <a:rPr lang="en-US" sz="32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2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</a:t>
            </a:r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</a:t>
            </a:r>
            <a:r>
              <a:rPr lang="en-US" sz="3200" b="1" cap="none" spc="0" baseline="300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+ </a:t>
            </a:r>
            <a:r>
              <a:rPr lang="en-US" sz="3200" b="1" cap="none" spc="0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</a:t>
            </a:r>
            <a:r>
              <a:rPr lang="en-US" sz="32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</a:t>
            </a:r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+ </a:t>
            </a:r>
            <a:r>
              <a:rPr lang="en-US" sz="32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 </a:t>
            </a:r>
            <a:r>
              <a:rPr lang="en-US" sz="32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</a:t>
            </a:r>
            <a:r>
              <a:rPr lang="en-US" sz="32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roduce?</a:t>
            </a:r>
            <a:endParaRPr lang="en-US" sz="32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21117" y="4356276"/>
            <a:ext cx="268214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</a:t>
            </a:r>
            <a:r>
              <a:rPr lang="en-US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</a:t>
            </a:r>
            <a:r>
              <a:rPr lang="en-US" sz="4000" b="1" cap="none" spc="0" baseline="300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r>
              <a:rPr lang="en-US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+ </a:t>
            </a:r>
            <a:r>
              <a:rPr lang="en-US" sz="4000" b="1" cap="none" spc="0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</a:t>
            </a:r>
            <a:r>
              <a:rPr lang="en-US" sz="40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</a:t>
            </a:r>
            <a:r>
              <a:rPr lang="en-US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+ </a:t>
            </a:r>
            <a:r>
              <a:rPr lang="en-US" sz="40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</a:t>
            </a:r>
            <a:endParaRPr lang="en-US" sz="40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04363" y="5241526"/>
            <a:ext cx="63350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9</a:t>
            </a:r>
            <a:r>
              <a:rPr lang="en-US" sz="4000" b="1" cap="none" spc="0" baseline="3000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endParaRPr lang="en-US" sz="40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12909" y="5268822"/>
            <a:ext cx="44435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9</a:t>
            </a:r>
            <a:endParaRPr lang="en-US" sz="40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3" name="Right Arrow 12"/>
          <p:cNvSpPr/>
          <p:nvPr/>
        </p:nvSpPr>
        <p:spPr>
          <a:xfrm rot="7830763">
            <a:off x="1026331" y="5089651"/>
            <a:ext cx="423080" cy="14928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ight Arrow 13"/>
          <p:cNvSpPr/>
          <p:nvPr/>
        </p:nvSpPr>
        <p:spPr>
          <a:xfrm rot="5400000">
            <a:off x="2433502" y="5124611"/>
            <a:ext cx="423080" cy="14928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4569598" y="4359393"/>
            <a:ext cx="267893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81</a:t>
            </a:r>
            <a:r>
              <a:rPr lang="en-US" sz="40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</a:t>
            </a:r>
            <a:r>
              <a:rPr lang="en-US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+ 9</a:t>
            </a:r>
            <a:r>
              <a:rPr lang="en-US" sz="40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</a:t>
            </a:r>
            <a:r>
              <a:rPr lang="en-US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+ </a:t>
            </a:r>
            <a:r>
              <a:rPr lang="en-US" sz="40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</a:t>
            </a:r>
            <a:endParaRPr lang="en-US" sz="40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557449" y="1012377"/>
            <a:ext cx="110639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+ </a:t>
            </a:r>
            <a:r>
              <a:rPr lang="en-US" sz="4000" b="1" cap="none" spc="0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</a:t>
            </a:r>
            <a:r>
              <a:rPr lang="en-US" sz="40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</a:t>
            </a:r>
            <a:endParaRPr lang="en-US" sz="40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691138" y="998729"/>
            <a:ext cx="76976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+ </a:t>
            </a:r>
            <a:r>
              <a:rPr lang="en-US" sz="40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</a:t>
            </a:r>
            <a:endParaRPr lang="en-US" sz="40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65391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3" grpId="0" animBg="1"/>
      <p:bldP spid="14" grpId="0" animBg="1"/>
      <p:bldP spid="15" grpId="0"/>
      <p:bldP spid="16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13941" y="180061"/>
            <a:ext cx="268214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</a:t>
            </a:r>
            <a:r>
              <a:rPr lang="en-US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</a:t>
            </a:r>
            <a:r>
              <a:rPr lang="en-US" sz="4000" b="1" cap="none" spc="0" baseline="300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r>
              <a:rPr lang="en-US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+ </a:t>
            </a:r>
            <a:r>
              <a:rPr lang="en-US" sz="4000" b="1" cap="none" spc="0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</a:t>
            </a:r>
            <a:r>
              <a:rPr lang="en-US" sz="40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</a:t>
            </a:r>
            <a:r>
              <a:rPr lang="en-US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+ </a:t>
            </a:r>
            <a:r>
              <a:rPr lang="en-US" sz="40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</a:t>
            </a:r>
            <a:endParaRPr lang="en-US" sz="40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4265" y="907829"/>
            <a:ext cx="909973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32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Write down the expression when n = 1, 2, 3, 4 and 5.</a:t>
            </a:r>
            <a:endParaRPr lang="en-US" sz="32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5209" y="1765476"/>
            <a:ext cx="120577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 = 1</a:t>
            </a:r>
            <a:endParaRPr lang="en-US" sz="40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09225" y="1765476"/>
            <a:ext cx="323357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</a:t>
            </a:r>
            <a:r>
              <a:rPr lang="en-US" sz="40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  <a:r>
              <a:rPr lang="en-US" sz="4000" b="1" cap="none" spc="0" baseline="300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r>
              <a:rPr lang="en-US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) + </a:t>
            </a:r>
            <a:r>
              <a:rPr lang="en-US" sz="40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(1)</a:t>
            </a:r>
            <a:r>
              <a:rPr lang="en-US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+ </a:t>
            </a:r>
            <a:r>
              <a:rPr lang="en-US" sz="40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</a:t>
            </a:r>
            <a:endParaRPr lang="en-US" sz="40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331486" y="1765476"/>
            <a:ext cx="189987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 + b + c</a:t>
            </a:r>
            <a:endParaRPr lang="en-US" sz="40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5209" y="2514306"/>
            <a:ext cx="120577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 = 2</a:t>
            </a:r>
            <a:endParaRPr lang="en-US" sz="40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909225" y="2514306"/>
            <a:ext cx="323357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</a:t>
            </a:r>
            <a:r>
              <a:rPr lang="en-US" sz="40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r>
              <a:rPr lang="en-US" sz="4000" b="1" cap="none" spc="0" baseline="300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r>
              <a:rPr lang="en-US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) + </a:t>
            </a:r>
            <a:r>
              <a:rPr lang="en-US" sz="40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(2)</a:t>
            </a:r>
            <a:r>
              <a:rPr lang="en-US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+ </a:t>
            </a:r>
            <a:r>
              <a:rPr lang="en-US" sz="40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</a:t>
            </a:r>
            <a:endParaRPr lang="en-US" sz="40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071800" y="2514306"/>
            <a:ext cx="241925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4a + 2b + c</a:t>
            </a:r>
            <a:endParaRPr lang="en-US" sz="40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5209" y="3309947"/>
            <a:ext cx="120577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 = 3</a:t>
            </a:r>
            <a:endParaRPr lang="en-US" sz="40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909225" y="3309947"/>
            <a:ext cx="323357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</a:t>
            </a:r>
            <a:r>
              <a:rPr lang="en-US" sz="40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</a:t>
            </a:r>
            <a:r>
              <a:rPr lang="en-US" sz="4000" b="1" cap="none" spc="0" baseline="300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r>
              <a:rPr lang="en-US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) + </a:t>
            </a:r>
            <a:r>
              <a:rPr lang="en-US" sz="40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(3)</a:t>
            </a:r>
            <a:r>
              <a:rPr lang="en-US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+ </a:t>
            </a:r>
            <a:r>
              <a:rPr lang="en-US" sz="40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</a:t>
            </a:r>
            <a:endParaRPr lang="en-US" sz="40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071800" y="3309947"/>
            <a:ext cx="241925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9a + 3b + c</a:t>
            </a:r>
            <a:endParaRPr lang="en-US" sz="40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5209" y="4181607"/>
            <a:ext cx="120577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 = 4</a:t>
            </a:r>
            <a:endParaRPr lang="en-US" sz="40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909225" y="4181607"/>
            <a:ext cx="323357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</a:t>
            </a:r>
            <a:r>
              <a:rPr lang="en-US" sz="40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</a:t>
            </a:r>
            <a:r>
              <a:rPr lang="en-US" sz="4000" b="1" cap="none" spc="0" baseline="300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r>
              <a:rPr lang="en-US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) + </a:t>
            </a:r>
            <a:r>
              <a:rPr lang="en-US" sz="40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(4)</a:t>
            </a:r>
            <a:r>
              <a:rPr lang="en-US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+ </a:t>
            </a:r>
            <a:r>
              <a:rPr lang="en-US" sz="40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</a:t>
            </a:r>
            <a:endParaRPr lang="en-US" sz="40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941957" y="4181607"/>
            <a:ext cx="267893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16a + 4b + c</a:t>
            </a:r>
            <a:endParaRPr lang="en-US" sz="40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85208" y="5027768"/>
            <a:ext cx="120577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 = 5</a:t>
            </a:r>
            <a:endParaRPr lang="en-US" sz="40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909224" y="5027768"/>
            <a:ext cx="323357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</a:t>
            </a:r>
            <a:r>
              <a:rPr lang="en-US" sz="40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</a:t>
            </a:r>
            <a:r>
              <a:rPr lang="en-US" sz="4000" b="1" cap="none" spc="0" baseline="300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r>
              <a:rPr lang="en-US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) + </a:t>
            </a:r>
            <a:r>
              <a:rPr lang="en-US" sz="40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(5)</a:t>
            </a:r>
            <a:r>
              <a:rPr lang="en-US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+ </a:t>
            </a:r>
            <a:r>
              <a:rPr lang="en-US" sz="40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</a:t>
            </a:r>
            <a:endParaRPr lang="en-US" sz="40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941956" y="5027768"/>
            <a:ext cx="267893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25a + 5b + c</a:t>
            </a:r>
            <a:endParaRPr lang="en-US" sz="40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62425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3307" y="161669"/>
            <a:ext cx="8645031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Generate a DIFFERENCE TABLE for an</a:t>
            </a:r>
            <a:r>
              <a:rPr lang="en-US" sz="3200" b="1" baseline="3000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r>
              <a:rPr lang="en-US" sz="32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+ </a:t>
            </a:r>
            <a:r>
              <a:rPr lang="en-US" sz="3200" b="1" dirty="0" err="1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bn</a:t>
            </a:r>
            <a:r>
              <a:rPr lang="en-US" sz="32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+ c</a:t>
            </a:r>
            <a:endParaRPr lang="en-US" sz="3600" b="1" cap="none" spc="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76754" y="750512"/>
            <a:ext cx="37702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</a:t>
            </a:r>
            <a:endParaRPr lang="en-US" sz="28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98922" y="1666975"/>
            <a:ext cx="93269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Term</a:t>
            </a:r>
            <a:endParaRPr lang="en-US" sz="28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5854" y="2677120"/>
            <a:ext cx="1697196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  <a:r>
              <a:rPr lang="en-US" sz="2800" b="1" cap="none" spc="0" baseline="3000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st</a:t>
            </a:r>
            <a:endParaRPr lang="en-US" sz="2800" b="1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en-US" sz="28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difference</a:t>
            </a:r>
            <a:endParaRPr lang="en-US" sz="28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55024" y="821934"/>
            <a:ext cx="36740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  <a:endParaRPr lang="en-US" sz="28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06371" y="1666975"/>
            <a:ext cx="106471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a+b+c</a:t>
            </a:r>
            <a:endParaRPr lang="en-US" sz="28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380569" y="798707"/>
            <a:ext cx="36740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endParaRPr lang="en-US" sz="28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871086" y="1666975"/>
            <a:ext cx="143020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4a+2b+c</a:t>
            </a:r>
            <a:endParaRPr lang="en-US" sz="28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759245" y="785059"/>
            <a:ext cx="36740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</a:t>
            </a:r>
            <a:endParaRPr lang="en-US" sz="28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329021" y="1666975"/>
            <a:ext cx="143020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9a+3b+c</a:t>
            </a:r>
            <a:endParaRPr lang="en-US" sz="28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338412" y="791456"/>
            <a:ext cx="36740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</a:t>
            </a:r>
            <a:endParaRPr lang="en-US" sz="28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794304" y="1666973"/>
            <a:ext cx="161294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16a+4b+c</a:t>
            </a:r>
            <a:endParaRPr lang="en-US" sz="28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042408" y="791456"/>
            <a:ext cx="36740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</a:t>
            </a:r>
            <a:endParaRPr lang="en-US" sz="28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419641" y="1666973"/>
            <a:ext cx="161294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25a+5b+c</a:t>
            </a:r>
            <a:endParaRPr lang="en-US" sz="28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7" name="Freeform 16"/>
          <p:cNvSpPr/>
          <p:nvPr/>
        </p:nvSpPr>
        <p:spPr>
          <a:xfrm>
            <a:off x="2522432" y="2290808"/>
            <a:ext cx="764275" cy="666245"/>
          </a:xfrm>
          <a:custGeom>
            <a:avLst/>
            <a:gdLst>
              <a:gd name="connsiteX0" fmla="*/ 0 w 709684"/>
              <a:gd name="connsiteY0" fmla="*/ 0 h 368489"/>
              <a:gd name="connsiteX1" fmla="*/ 354842 w 709684"/>
              <a:gd name="connsiteY1" fmla="*/ 368489 h 368489"/>
              <a:gd name="connsiteX2" fmla="*/ 709684 w 709684"/>
              <a:gd name="connsiteY2" fmla="*/ 27295 h 368489"/>
              <a:gd name="connsiteX0" fmla="*/ 0 w 764275"/>
              <a:gd name="connsiteY0" fmla="*/ 13649 h 382138"/>
              <a:gd name="connsiteX1" fmla="*/ 354842 w 764275"/>
              <a:gd name="connsiteY1" fmla="*/ 382138 h 382138"/>
              <a:gd name="connsiteX2" fmla="*/ 764275 w 764275"/>
              <a:gd name="connsiteY2" fmla="*/ 0 h 382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64275" h="382138">
                <a:moveTo>
                  <a:pt x="0" y="13649"/>
                </a:moveTo>
                <a:lnTo>
                  <a:pt x="354842" y="382138"/>
                </a:lnTo>
                <a:lnTo>
                  <a:pt x="764275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18" name="Rectangle 17"/>
          <p:cNvSpPr/>
          <p:nvPr/>
        </p:nvSpPr>
        <p:spPr>
          <a:xfrm>
            <a:off x="2412466" y="3124899"/>
            <a:ext cx="91723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3a+b</a:t>
            </a:r>
            <a:endParaRPr lang="en-US" sz="28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9" name="Freeform 18"/>
          <p:cNvSpPr/>
          <p:nvPr/>
        </p:nvSpPr>
        <p:spPr>
          <a:xfrm>
            <a:off x="3946883" y="2294982"/>
            <a:ext cx="764275" cy="662072"/>
          </a:xfrm>
          <a:custGeom>
            <a:avLst/>
            <a:gdLst>
              <a:gd name="connsiteX0" fmla="*/ 0 w 709684"/>
              <a:gd name="connsiteY0" fmla="*/ 0 h 368489"/>
              <a:gd name="connsiteX1" fmla="*/ 354842 w 709684"/>
              <a:gd name="connsiteY1" fmla="*/ 368489 h 368489"/>
              <a:gd name="connsiteX2" fmla="*/ 709684 w 709684"/>
              <a:gd name="connsiteY2" fmla="*/ 27295 h 368489"/>
              <a:gd name="connsiteX0" fmla="*/ 0 w 764275"/>
              <a:gd name="connsiteY0" fmla="*/ 13649 h 382138"/>
              <a:gd name="connsiteX1" fmla="*/ 354842 w 764275"/>
              <a:gd name="connsiteY1" fmla="*/ 382138 h 382138"/>
              <a:gd name="connsiteX2" fmla="*/ 764275 w 764275"/>
              <a:gd name="connsiteY2" fmla="*/ 0 h 382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64275" h="382138">
                <a:moveTo>
                  <a:pt x="0" y="13649"/>
                </a:moveTo>
                <a:lnTo>
                  <a:pt x="354842" y="382138"/>
                </a:lnTo>
                <a:lnTo>
                  <a:pt x="764275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31" name="Oval 30"/>
          <p:cNvSpPr/>
          <p:nvPr/>
        </p:nvSpPr>
        <p:spPr>
          <a:xfrm>
            <a:off x="2904569" y="1666973"/>
            <a:ext cx="1396717" cy="523220"/>
          </a:xfrm>
          <a:prstGeom prst="ellipse">
            <a:avLst/>
          </a:prstGeom>
          <a:solidFill>
            <a:srgbClr val="FFFF00">
              <a:alpha val="3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/>
          <p:cNvSpPr/>
          <p:nvPr/>
        </p:nvSpPr>
        <p:spPr>
          <a:xfrm>
            <a:off x="2074474" y="4750865"/>
            <a:ext cx="143020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4a+2b+c</a:t>
            </a:r>
            <a:endParaRPr lang="en-US" sz="28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806371" y="5164875"/>
            <a:ext cx="36420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–</a:t>
            </a:r>
            <a:endParaRPr lang="en-US" sz="28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256974" y="5164875"/>
            <a:ext cx="122822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a+  </a:t>
            </a:r>
            <a:r>
              <a:rPr lang="en-US" sz="2800" b="1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b+c</a:t>
            </a:r>
            <a:endParaRPr lang="en-US" sz="28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5" name="Oval 34"/>
          <p:cNvSpPr/>
          <p:nvPr/>
        </p:nvSpPr>
        <p:spPr>
          <a:xfrm>
            <a:off x="1640369" y="1659641"/>
            <a:ext cx="1396717" cy="523220"/>
          </a:xfrm>
          <a:prstGeom prst="ellipse">
            <a:avLst/>
          </a:prstGeom>
          <a:solidFill>
            <a:srgbClr val="FFFF00">
              <a:alpha val="3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/>
          <p:cNvSpPr/>
          <p:nvPr/>
        </p:nvSpPr>
        <p:spPr>
          <a:xfrm>
            <a:off x="3752487" y="3126138"/>
            <a:ext cx="91723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5a+b</a:t>
            </a:r>
            <a:endParaRPr lang="en-US" sz="28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7" name="Oval 36"/>
          <p:cNvSpPr/>
          <p:nvPr/>
        </p:nvSpPr>
        <p:spPr>
          <a:xfrm>
            <a:off x="4345762" y="1668212"/>
            <a:ext cx="1396717" cy="523220"/>
          </a:xfrm>
          <a:prstGeom prst="ellipse">
            <a:avLst/>
          </a:prstGeom>
          <a:solidFill>
            <a:srgbClr val="FFFF00">
              <a:alpha val="3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/>
          <p:cNvSpPr/>
          <p:nvPr/>
        </p:nvSpPr>
        <p:spPr>
          <a:xfrm>
            <a:off x="3613921" y="4752104"/>
            <a:ext cx="143020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9a+3b+c</a:t>
            </a:r>
            <a:endParaRPr lang="en-US" sz="28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329705" y="5159515"/>
            <a:ext cx="36420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–</a:t>
            </a:r>
            <a:endParaRPr lang="en-US" sz="28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630662" y="5166114"/>
            <a:ext cx="143020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4a+2b+c</a:t>
            </a:r>
            <a:endParaRPr lang="en-US" sz="28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1" name="Oval 40"/>
          <p:cNvSpPr/>
          <p:nvPr/>
        </p:nvSpPr>
        <p:spPr>
          <a:xfrm>
            <a:off x="2904569" y="1659641"/>
            <a:ext cx="1396717" cy="523220"/>
          </a:xfrm>
          <a:prstGeom prst="ellipse">
            <a:avLst/>
          </a:prstGeom>
          <a:solidFill>
            <a:srgbClr val="FFFF00">
              <a:alpha val="3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Freeform 41"/>
          <p:cNvSpPr/>
          <p:nvPr/>
        </p:nvSpPr>
        <p:spPr>
          <a:xfrm>
            <a:off x="5360341" y="2318788"/>
            <a:ext cx="764275" cy="662072"/>
          </a:xfrm>
          <a:custGeom>
            <a:avLst/>
            <a:gdLst>
              <a:gd name="connsiteX0" fmla="*/ 0 w 709684"/>
              <a:gd name="connsiteY0" fmla="*/ 0 h 368489"/>
              <a:gd name="connsiteX1" fmla="*/ 354842 w 709684"/>
              <a:gd name="connsiteY1" fmla="*/ 368489 h 368489"/>
              <a:gd name="connsiteX2" fmla="*/ 709684 w 709684"/>
              <a:gd name="connsiteY2" fmla="*/ 27295 h 368489"/>
              <a:gd name="connsiteX0" fmla="*/ 0 w 764275"/>
              <a:gd name="connsiteY0" fmla="*/ 13649 h 382138"/>
              <a:gd name="connsiteX1" fmla="*/ 354842 w 764275"/>
              <a:gd name="connsiteY1" fmla="*/ 382138 h 382138"/>
              <a:gd name="connsiteX2" fmla="*/ 764275 w 764275"/>
              <a:gd name="connsiteY2" fmla="*/ 0 h 382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64275" h="382138">
                <a:moveTo>
                  <a:pt x="0" y="13649"/>
                </a:moveTo>
                <a:lnTo>
                  <a:pt x="354842" y="382138"/>
                </a:lnTo>
                <a:lnTo>
                  <a:pt x="764275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43" name="Oval 42"/>
          <p:cNvSpPr/>
          <p:nvPr/>
        </p:nvSpPr>
        <p:spPr>
          <a:xfrm>
            <a:off x="5794304" y="1680840"/>
            <a:ext cx="1578770" cy="523220"/>
          </a:xfrm>
          <a:prstGeom prst="ellipse">
            <a:avLst/>
          </a:prstGeom>
          <a:solidFill>
            <a:srgbClr val="FFFF00">
              <a:alpha val="3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ectangle 43"/>
          <p:cNvSpPr/>
          <p:nvPr/>
        </p:nvSpPr>
        <p:spPr>
          <a:xfrm>
            <a:off x="5062118" y="4764732"/>
            <a:ext cx="161294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16a+4b+c</a:t>
            </a:r>
            <a:endParaRPr lang="en-US" sz="28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949781" y="5164875"/>
            <a:ext cx="36420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–</a:t>
            </a:r>
            <a:endParaRPr lang="en-US" sz="28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5268223" y="5178742"/>
            <a:ext cx="143020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9a+3b+c</a:t>
            </a:r>
            <a:endParaRPr lang="en-US" sz="28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7" name="Oval 46"/>
          <p:cNvSpPr/>
          <p:nvPr/>
        </p:nvSpPr>
        <p:spPr>
          <a:xfrm>
            <a:off x="4343717" y="1673508"/>
            <a:ext cx="1396717" cy="523220"/>
          </a:xfrm>
          <a:prstGeom prst="ellipse">
            <a:avLst/>
          </a:prstGeom>
          <a:solidFill>
            <a:srgbClr val="FFFF00">
              <a:alpha val="3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/>
          <p:cNvSpPr/>
          <p:nvPr/>
        </p:nvSpPr>
        <p:spPr>
          <a:xfrm>
            <a:off x="5300601" y="3126138"/>
            <a:ext cx="91723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7a+b</a:t>
            </a:r>
            <a:endParaRPr lang="en-US" sz="28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0" name="Freeform 49"/>
          <p:cNvSpPr/>
          <p:nvPr/>
        </p:nvSpPr>
        <p:spPr>
          <a:xfrm>
            <a:off x="6985678" y="2346087"/>
            <a:ext cx="764275" cy="662072"/>
          </a:xfrm>
          <a:custGeom>
            <a:avLst/>
            <a:gdLst>
              <a:gd name="connsiteX0" fmla="*/ 0 w 709684"/>
              <a:gd name="connsiteY0" fmla="*/ 0 h 368489"/>
              <a:gd name="connsiteX1" fmla="*/ 354842 w 709684"/>
              <a:gd name="connsiteY1" fmla="*/ 368489 h 368489"/>
              <a:gd name="connsiteX2" fmla="*/ 709684 w 709684"/>
              <a:gd name="connsiteY2" fmla="*/ 27295 h 368489"/>
              <a:gd name="connsiteX0" fmla="*/ 0 w 764275"/>
              <a:gd name="connsiteY0" fmla="*/ 13649 h 382138"/>
              <a:gd name="connsiteX1" fmla="*/ 354842 w 764275"/>
              <a:gd name="connsiteY1" fmla="*/ 382138 h 382138"/>
              <a:gd name="connsiteX2" fmla="*/ 764275 w 764275"/>
              <a:gd name="connsiteY2" fmla="*/ 0 h 382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64275" h="382138">
                <a:moveTo>
                  <a:pt x="0" y="13649"/>
                </a:moveTo>
                <a:lnTo>
                  <a:pt x="354842" y="382138"/>
                </a:lnTo>
                <a:lnTo>
                  <a:pt x="764275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51" name="Oval 50"/>
          <p:cNvSpPr/>
          <p:nvPr/>
        </p:nvSpPr>
        <p:spPr>
          <a:xfrm>
            <a:off x="7419641" y="1708139"/>
            <a:ext cx="1578770" cy="523220"/>
          </a:xfrm>
          <a:prstGeom prst="ellipse">
            <a:avLst/>
          </a:prstGeom>
          <a:solidFill>
            <a:srgbClr val="FFFF00">
              <a:alpha val="3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Rectangle 51"/>
          <p:cNvSpPr/>
          <p:nvPr/>
        </p:nvSpPr>
        <p:spPr>
          <a:xfrm>
            <a:off x="6713112" y="4668954"/>
            <a:ext cx="161294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25a+5b+c</a:t>
            </a:r>
            <a:endParaRPr lang="en-US" sz="28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6472786" y="5069097"/>
            <a:ext cx="36420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–</a:t>
            </a:r>
            <a:endParaRPr lang="en-US" sz="28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6741932" y="5082964"/>
            <a:ext cx="161294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16a+4b+c</a:t>
            </a:r>
            <a:endParaRPr lang="en-US" sz="28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5" name="Oval 54"/>
          <p:cNvSpPr/>
          <p:nvPr/>
        </p:nvSpPr>
        <p:spPr>
          <a:xfrm>
            <a:off x="5794304" y="1700807"/>
            <a:ext cx="1571467" cy="523220"/>
          </a:xfrm>
          <a:prstGeom prst="ellipse">
            <a:avLst/>
          </a:prstGeom>
          <a:solidFill>
            <a:srgbClr val="FFFF00">
              <a:alpha val="3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Rectangle 55"/>
          <p:cNvSpPr/>
          <p:nvPr/>
        </p:nvSpPr>
        <p:spPr>
          <a:xfrm>
            <a:off x="6925938" y="3153437"/>
            <a:ext cx="91723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9a+b</a:t>
            </a:r>
            <a:endParaRPr lang="en-US" sz="28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77763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>
                      <p:stCondLst>
                        <p:cond delay="indefinite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 animBg="1"/>
      <p:bldP spid="18" grpId="0"/>
      <p:bldP spid="19" grpId="0" animBg="1"/>
      <p:bldP spid="31" grpId="0" animBg="1"/>
      <p:bldP spid="31" grpId="1" animBg="1"/>
      <p:bldP spid="32" grpId="0"/>
      <p:bldP spid="32" grpId="1"/>
      <p:bldP spid="33" grpId="0"/>
      <p:bldP spid="33" grpId="1"/>
      <p:bldP spid="34" grpId="0"/>
      <p:bldP spid="34" grpId="1"/>
      <p:bldP spid="35" grpId="0" animBg="1"/>
      <p:bldP spid="35" grpId="1" animBg="1"/>
      <p:bldP spid="36" grpId="0"/>
      <p:bldP spid="37" grpId="0" animBg="1"/>
      <p:bldP spid="37" grpId="1" animBg="1"/>
      <p:bldP spid="38" grpId="0"/>
      <p:bldP spid="38" grpId="1"/>
      <p:bldP spid="39" grpId="0"/>
      <p:bldP spid="39" grpId="1"/>
      <p:bldP spid="40" grpId="0"/>
      <p:bldP spid="40" grpId="1"/>
      <p:bldP spid="41" grpId="0" animBg="1"/>
      <p:bldP spid="41" grpId="1" animBg="1"/>
      <p:bldP spid="42" grpId="0" animBg="1"/>
      <p:bldP spid="43" grpId="0" animBg="1"/>
      <p:bldP spid="43" grpId="1" animBg="1"/>
      <p:bldP spid="44" grpId="0"/>
      <p:bldP spid="44" grpId="1"/>
      <p:bldP spid="45" grpId="0"/>
      <p:bldP spid="45" grpId="1"/>
      <p:bldP spid="46" grpId="0"/>
      <p:bldP spid="46" grpId="1"/>
      <p:bldP spid="47" grpId="0" animBg="1"/>
      <p:bldP spid="47" grpId="1" animBg="1"/>
      <p:bldP spid="48" grpId="0"/>
      <p:bldP spid="50" grpId="0" animBg="1"/>
      <p:bldP spid="51" grpId="0" animBg="1"/>
      <p:bldP spid="51" grpId="1" animBg="1"/>
      <p:bldP spid="52" grpId="0"/>
      <p:bldP spid="52" grpId="1"/>
      <p:bldP spid="53" grpId="0"/>
      <p:bldP spid="53" grpId="1"/>
      <p:bldP spid="54" grpId="0"/>
      <p:bldP spid="54" grpId="1"/>
      <p:bldP spid="55" grpId="0" animBg="1"/>
      <p:bldP spid="55" grpId="1" animBg="1"/>
      <p:bldP spid="5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3307" y="161669"/>
            <a:ext cx="8645031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Generate a DIFFERENCE TABLE for an</a:t>
            </a:r>
            <a:r>
              <a:rPr lang="en-US" sz="3200" b="1" baseline="3000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r>
              <a:rPr lang="en-US" sz="32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+ </a:t>
            </a:r>
            <a:r>
              <a:rPr lang="en-US" sz="3200" b="1" dirty="0" err="1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bn</a:t>
            </a:r>
            <a:r>
              <a:rPr lang="en-US" sz="32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+ c</a:t>
            </a:r>
            <a:endParaRPr lang="en-US" sz="3600" b="1" cap="none" spc="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18960" y="736864"/>
            <a:ext cx="37702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</a:t>
            </a:r>
            <a:endParaRPr lang="en-US" sz="28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41128" y="1653327"/>
            <a:ext cx="93269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Term</a:t>
            </a:r>
            <a:endParaRPr lang="en-US" sz="28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68060" y="2663472"/>
            <a:ext cx="1697196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  <a:r>
              <a:rPr lang="en-US" sz="2800" b="1" cap="none" spc="0" baseline="3000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st</a:t>
            </a:r>
            <a:endParaRPr lang="en-US" sz="2800" b="1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en-US" sz="28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difference</a:t>
            </a:r>
            <a:endParaRPr lang="en-US" sz="28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97230" y="808286"/>
            <a:ext cx="36740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  <a:endParaRPr lang="en-US" sz="28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48577" y="1653327"/>
            <a:ext cx="106471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a+b+c</a:t>
            </a:r>
            <a:endParaRPr lang="en-US" sz="28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422775" y="785059"/>
            <a:ext cx="36740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endParaRPr lang="en-US" sz="28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913292" y="1653327"/>
            <a:ext cx="143020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4a+2b+c</a:t>
            </a:r>
            <a:endParaRPr lang="en-US" sz="28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801451" y="771411"/>
            <a:ext cx="36740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</a:t>
            </a:r>
            <a:endParaRPr lang="en-US" sz="28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371227" y="1653327"/>
            <a:ext cx="143020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9a+3b+c</a:t>
            </a:r>
            <a:endParaRPr lang="en-US" sz="28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380618" y="777808"/>
            <a:ext cx="36740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</a:t>
            </a:r>
            <a:endParaRPr lang="en-US" sz="28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836510" y="1653325"/>
            <a:ext cx="161294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16a+4b+c</a:t>
            </a:r>
            <a:endParaRPr lang="en-US" sz="28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084614" y="777808"/>
            <a:ext cx="36740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</a:t>
            </a:r>
            <a:endParaRPr lang="en-US" sz="28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461847" y="1653325"/>
            <a:ext cx="161294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25a+5b+c</a:t>
            </a:r>
            <a:endParaRPr lang="en-US" sz="28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7" name="Freeform 16"/>
          <p:cNvSpPr/>
          <p:nvPr/>
        </p:nvSpPr>
        <p:spPr>
          <a:xfrm>
            <a:off x="2564638" y="2277160"/>
            <a:ext cx="764275" cy="666245"/>
          </a:xfrm>
          <a:custGeom>
            <a:avLst/>
            <a:gdLst>
              <a:gd name="connsiteX0" fmla="*/ 0 w 709684"/>
              <a:gd name="connsiteY0" fmla="*/ 0 h 368489"/>
              <a:gd name="connsiteX1" fmla="*/ 354842 w 709684"/>
              <a:gd name="connsiteY1" fmla="*/ 368489 h 368489"/>
              <a:gd name="connsiteX2" fmla="*/ 709684 w 709684"/>
              <a:gd name="connsiteY2" fmla="*/ 27295 h 368489"/>
              <a:gd name="connsiteX0" fmla="*/ 0 w 764275"/>
              <a:gd name="connsiteY0" fmla="*/ 13649 h 382138"/>
              <a:gd name="connsiteX1" fmla="*/ 354842 w 764275"/>
              <a:gd name="connsiteY1" fmla="*/ 382138 h 382138"/>
              <a:gd name="connsiteX2" fmla="*/ 764275 w 764275"/>
              <a:gd name="connsiteY2" fmla="*/ 0 h 382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64275" h="382138">
                <a:moveTo>
                  <a:pt x="0" y="13649"/>
                </a:moveTo>
                <a:lnTo>
                  <a:pt x="354842" y="382138"/>
                </a:lnTo>
                <a:lnTo>
                  <a:pt x="764275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18" name="Rectangle 17"/>
          <p:cNvSpPr/>
          <p:nvPr/>
        </p:nvSpPr>
        <p:spPr>
          <a:xfrm>
            <a:off x="2454672" y="3111251"/>
            <a:ext cx="91723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3a+b</a:t>
            </a:r>
            <a:endParaRPr lang="en-US" sz="28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9" name="Freeform 18"/>
          <p:cNvSpPr/>
          <p:nvPr/>
        </p:nvSpPr>
        <p:spPr>
          <a:xfrm>
            <a:off x="3989089" y="2281334"/>
            <a:ext cx="764275" cy="662072"/>
          </a:xfrm>
          <a:custGeom>
            <a:avLst/>
            <a:gdLst>
              <a:gd name="connsiteX0" fmla="*/ 0 w 709684"/>
              <a:gd name="connsiteY0" fmla="*/ 0 h 368489"/>
              <a:gd name="connsiteX1" fmla="*/ 354842 w 709684"/>
              <a:gd name="connsiteY1" fmla="*/ 368489 h 368489"/>
              <a:gd name="connsiteX2" fmla="*/ 709684 w 709684"/>
              <a:gd name="connsiteY2" fmla="*/ 27295 h 368489"/>
              <a:gd name="connsiteX0" fmla="*/ 0 w 764275"/>
              <a:gd name="connsiteY0" fmla="*/ 13649 h 382138"/>
              <a:gd name="connsiteX1" fmla="*/ 354842 w 764275"/>
              <a:gd name="connsiteY1" fmla="*/ 382138 h 382138"/>
              <a:gd name="connsiteX2" fmla="*/ 764275 w 764275"/>
              <a:gd name="connsiteY2" fmla="*/ 0 h 382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64275" h="382138">
                <a:moveTo>
                  <a:pt x="0" y="13649"/>
                </a:moveTo>
                <a:lnTo>
                  <a:pt x="354842" y="382138"/>
                </a:lnTo>
                <a:lnTo>
                  <a:pt x="764275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25" name="Rectangle 24"/>
          <p:cNvSpPr/>
          <p:nvPr/>
        </p:nvSpPr>
        <p:spPr>
          <a:xfrm>
            <a:off x="3794693" y="3112490"/>
            <a:ext cx="91723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5a+b</a:t>
            </a:r>
            <a:endParaRPr lang="en-US" sz="28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1" name="Freeform 30"/>
          <p:cNvSpPr/>
          <p:nvPr/>
        </p:nvSpPr>
        <p:spPr>
          <a:xfrm>
            <a:off x="5402547" y="2305140"/>
            <a:ext cx="764275" cy="662072"/>
          </a:xfrm>
          <a:custGeom>
            <a:avLst/>
            <a:gdLst>
              <a:gd name="connsiteX0" fmla="*/ 0 w 709684"/>
              <a:gd name="connsiteY0" fmla="*/ 0 h 368489"/>
              <a:gd name="connsiteX1" fmla="*/ 354842 w 709684"/>
              <a:gd name="connsiteY1" fmla="*/ 368489 h 368489"/>
              <a:gd name="connsiteX2" fmla="*/ 709684 w 709684"/>
              <a:gd name="connsiteY2" fmla="*/ 27295 h 368489"/>
              <a:gd name="connsiteX0" fmla="*/ 0 w 764275"/>
              <a:gd name="connsiteY0" fmla="*/ 13649 h 382138"/>
              <a:gd name="connsiteX1" fmla="*/ 354842 w 764275"/>
              <a:gd name="connsiteY1" fmla="*/ 382138 h 382138"/>
              <a:gd name="connsiteX2" fmla="*/ 764275 w 764275"/>
              <a:gd name="connsiteY2" fmla="*/ 0 h 382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64275" h="382138">
                <a:moveTo>
                  <a:pt x="0" y="13649"/>
                </a:moveTo>
                <a:lnTo>
                  <a:pt x="354842" y="382138"/>
                </a:lnTo>
                <a:lnTo>
                  <a:pt x="764275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37" name="Rectangle 36"/>
          <p:cNvSpPr/>
          <p:nvPr/>
        </p:nvSpPr>
        <p:spPr>
          <a:xfrm>
            <a:off x="5342807" y="3112490"/>
            <a:ext cx="91723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7a+b</a:t>
            </a:r>
            <a:endParaRPr lang="en-US" sz="28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8" name="Freeform 37"/>
          <p:cNvSpPr/>
          <p:nvPr/>
        </p:nvSpPr>
        <p:spPr>
          <a:xfrm>
            <a:off x="7027884" y="2332439"/>
            <a:ext cx="764275" cy="662072"/>
          </a:xfrm>
          <a:custGeom>
            <a:avLst/>
            <a:gdLst>
              <a:gd name="connsiteX0" fmla="*/ 0 w 709684"/>
              <a:gd name="connsiteY0" fmla="*/ 0 h 368489"/>
              <a:gd name="connsiteX1" fmla="*/ 354842 w 709684"/>
              <a:gd name="connsiteY1" fmla="*/ 368489 h 368489"/>
              <a:gd name="connsiteX2" fmla="*/ 709684 w 709684"/>
              <a:gd name="connsiteY2" fmla="*/ 27295 h 368489"/>
              <a:gd name="connsiteX0" fmla="*/ 0 w 764275"/>
              <a:gd name="connsiteY0" fmla="*/ 13649 h 382138"/>
              <a:gd name="connsiteX1" fmla="*/ 354842 w 764275"/>
              <a:gd name="connsiteY1" fmla="*/ 382138 h 382138"/>
              <a:gd name="connsiteX2" fmla="*/ 764275 w 764275"/>
              <a:gd name="connsiteY2" fmla="*/ 0 h 382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64275" h="382138">
                <a:moveTo>
                  <a:pt x="0" y="13649"/>
                </a:moveTo>
                <a:lnTo>
                  <a:pt x="354842" y="382138"/>
                </a:lnTo>
                <a:lnTo>
                  <a:pt x="764275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44" name="Rectangle 43"/>
          <p:cNvSpPr/>
          <p:nvPr/>
        </p:nvSpPr>
        <p:spPr>
          <a:xfrm>
            <a:off x="6968144" y="3139789"/>
            <a:ext cx="91723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9a+b</a:t>
            </a:r>
            <a:endParaRPr lang="en-US" sz="28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18712" y="4206227"/>
            <a:ext cx="1697196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r>
              <a:rPr lang="en-US" sz="2800" b="1" cap="none" spc="0" baseline="3000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nd</a:t>
            </a:r>
            <a:endParaRPr lang="en-US" sz="2800" b="1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en-US" sz="28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difference</a:t>
            </a:r>
            <a:endParaRPr lang="en-US" sz="28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6" name="Freeform 45"/>
          <p:cNvSpPr/>
          <p:nvPr/>
        </p:nvSpPr>
        <p:spPr>
          <a:xfrm>
            <a:off x="3312166" y="3759599"/>
            <a:ext cx="764275" cy="662072"/>
          </a:xfrm>
          <a:custGeom>
            <a:avLst/>
            <a:gdLst>
              <a:gd name="connsiteX0" fmla="*/ 0 w 709684"/>
              <a:gd name="connsiteY0" fmla="*/ 0 h 368489"/>
              <a:gd name="connsiteX1" fmla="*/ 354842 w 709684"/>
              <a:gd name="connsiteY1" fmla="*/ 368489 h 368489"/>
              <a:gd name="connsiteX2" fmla="*/ 709684 w 709684"/>
              <a:gd name="connsiteY2" fmla="*/ 27295 h 368489"/>
              <a:gd name="connsiteX0" fmla="*/ 0 w 764275"/>
              <a:gd name="connsiteY0" fmla="*/ 13649 h 382138"/>
              <a:gd name="connsiteX1" fmla="*/ 354842 w 764275"/>
              <a:gd name="connsiteY1" fmla="*/ 382138 h 382138"/>
              <a:gd name="connsiteX2" fmla="*/ 764275 w 764275"/>
              <a:gd name="connsiteY2" fmla="*/ 0 h 382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64275" h="382138">
                <a:moveTo>
                  <a:pt x="0" y="13649"/>
                </a:moveTo>
                <a:lnTo>
                  <a:pt x="354842" y="382138"/>
                </a:lnTo>
                <a:lnTo>
                  <a:pt x="764275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47" name="Oval 46"/>
          <p:cNvSpPr/>
          <p:nvPr/>
        </p:nvSpPr>
        <p:spPr>
          <a:xfrm>
            <a:off x="3694304" y="3139789"/>
            <a:ext cx="1155589" cy="523220"/>
          </a:xfrm>
          <a:prstGeom prst="ellipse">
            <a:avLst/>
          </a:prstGeom>
          <a:solidFill>
            <a:srgbClr val="FFFF00">
              <a:alpha val="3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/>
          <p:cNvSpPr/>
          <p:nvPr/>
        </p:nvSpPr>
        <p:spPr>
          <a:xfrm>
            <a:off x="2359936" y="3125040"/>
            <a:ext cx="1062840" cy="523220"/>
          </a:xfrm>
          <a:prstGeom prst="ellipse">
            <a:avLst/>
          </a:prstGeom>
          <a:solidFill>
            <a:srgbClr val="FFFF00">
              <a:alpha val="3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 48"/>
          <p:cNvSpPr/>
          <p:nvPr/>
        </p:nvSpPr>
        <p:spPr>
          <a:xfrm>
            <a:off x="3371911" y="4421671"/>
            <a:ext cx="54534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2a</a:t>
            </a:r>
            <a:endParaRPr lang="en-US" sz="28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0" name="Freeform 49"/>
          <p:cNvSpPr/>
          <p:nvPr/>
        </p:nvSpPr>
        <p:spPr>
          <a:xfrm>
            <a:off x="4780732" y="3760335"/>
            <a:ext cx="764275" cy="662072"/>
          </a:xfrm>
          <a:custGeom>
            <a:avLst/>
            <a:gdLst>
              <a:gd name="connsiteX0" fmla="*/ 0 w 709684"/>
              <a:gd name="connsiteY0" fmla="*/ 0 h 368489"/>
              <a:gd name="connsiteX1" fmla="*/ 354842 w 709684"/>
              <a:gd name="connsiteY1" fmla="*/ 368489 h 368489"/>
              <a:gd name="connsiteX2" fmla="*/ 709684 w 709684"/>
              <a:gd name="connsiteY2" fmla="*/ 27295 h 368489"/>
              <a:gd name="connsiteX0" fmla="*/ 0 w 764275"/>
              <a:gd name="connsiteY0" fmla="*/ 13649 h 382138"/>
              <a:gd name="connsiteX1" fmla="*/ 354842 w 764275"/>
              <a:gd name="connsiteY1" fmla="*/ 382138 h 382138"/>
              <a:gd name="connsiteX2" fmla="*/ 764275 w 764275"/>
              <a:gd name="connsiteY2" fmla="*/ 0 h 382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64275" h="382138">
                <a:moveTo>
                  <a:pt x="0" y="13649"/>
                </a:moveTo>
                <a:lnTo>
                  <a:pt x="354842" y="382138"/>
                </a:lnTo>
                <a:lnTo>
                  <a:pt x="764275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51" name="Oval 50"/>
          <p:cNvSpPr/>
          <p:nvPr/>
        </p:nvSpPr>
        <p:spPr>
          <a:xfrm>
            <a:off x="5258715" y="3146423"/>
            <a:ext cx="1155589" cy="523220"/>
          </a:xfrm>
          <a:prstGeom prst="ellipse">
            <a:avLst/>
          </a:prstGeom>
          <a:solidFill>
            <a:srgbClr val="FFFF00">
              <a:alpha val="3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Oval 51"/>
          <p:cNvSpPr/>
          <p:nvPr/>
        </p:nvSpPr>
        <p:spPr>
          <a:xfrm>
            <a:off x="3740678" y="3112490"/>
            <a:ext cx="1062840" cy="523220"/>
          </a:xfrm>
          <a:prstGeom prst="ellipse">
            <a:avLst/>
          </a:prstGeom>
          <a:solidFill>
            <a:srgbClr val="FFFF00">
              <a:alpha val="3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 52"/>
          <p:cNvSpPr/>
          <p:nvPr/>
        </p:nvSpPr>
        <p:spPr>
          <a:xfrm>
            <a:off x="4840477" y="4422407"/>
            <a:ext cx="54534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2a</a:t>
            </a:r>
            <a:endParaRPr lang="en-US" sz="28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4" name="Freeform 53"/>
          <p:cNvSpPr/>
          <p:nvPr/>
        </p:nvSpPr>
        <p:spPr>
          <a:xfrm>
            <a:off x="6257319" y="3775084"/>
            <a:ext cx="764275" cy="662072"/>
          </a:xfrm>
          <a:custGeom>
            <a:avLst/>
            <a:gdLst>
              <a:gd name="connsiteX0" fmla="*/ 0 w 709684"/>
              <a:gd name="connsiteY0" fmla="*/ 0 h 368489"/>
              <a:gd name="connsiteX1" fmla="*/ 354842 w 709684"/>
              <a:gd name="connsiteY1" fmla="*/ 368489 h 368489"/>
              <a:gd name="connsiteX2" fmla="*/ 709684 w 709684"/>
              <a:gd name="connsiteY2" fmla="*/ 27295 h 368489"/>
              <a:gd name="connsiteX0" fmla="*/ 0 w 764275"/>
              <a:gd name="connsiteY0" fmla="*/ 13649 h 382138"/>
              <a:gd name="connsiteX1" fmla="*/ 354842 w 764275"/>
              <a:gd name="connsiteY1" fmla="*/ 382138 h 382138"/>
              <a:gd name="connsiteX2" fmla="*/ 764275 w 764275"/>
              <a:gd name="connsiteY2" fmla="*/ 0 h 382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64275" h="382138">
                <a:moveTo>
                  <a:pt x="0" y="13649"/>
                </a:moveTo>
                <a:lnTo>
                  <a:pt x="354842" y="382138"/>
                </a:lnTo>
                <a:lnTo>
                  <a:pt x="764275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55" name="Oval 54"/>
          <p:cNvSpPr/>
          <p:nvPr/>
        </p:nvSpPr>
        <p:spPr>
          <a:xfrm>
            <a:off x="6871657" y="3169007"/>
            <a:ext cx="1155589" cy="523220"/>
          </a:xfrm>
          <a:prstGeom prst="ellipse">
            <a:avLst/>
          </a:prstGeom>
          <a:solidFill>
            <a:srgbClr val="FFFF00">
              <a:alpha val="3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Oval 55"/>
          <p:cNvSpPr/>
          <p:nvPr/>
        </p:nvSpPr>
        <p:spPr>
          <a:xfrm>
            <a:off x="5305089" y="3140525"/>
            <a:ext cx="1062840" cy="523220"/>
          </a:xfrm>
          <a:prstGeom prst="ellipse">
            <a:avLst/>
          </a:prstGeom>
          <a:solidFill>
            <a:srgbClr val="FFFF00">
              <a:alpha val="3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Rectangle 56"/>
          <p:cNvSpPr/>
          <p:nvPr/>
        </p:nvSpPr>
        <p:spPr>
          <a:xfrm>
            <a:off x="6317064" y="4437156"/>
            <a:ext cx="54534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2a</a:t>
            </a:r>
            <a:endParaRPr lang="en-US" sz="28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8" name="Oval 57"/>
          <p:cNvSpPr/>
          <p:nvPr/>
        </p:nvSpPr>
        <p:spPr>
          <a:xfrm>
            <a:off x="6346016" y="223224"/>
            <a:ext cx="819059" cy="523220"/>
          </a:xfrm>
          <a:prstGeom prst="ellipse">
            <a:avLst/>
          </a:prstGeom>
          <a:solidFill>
            <a:srgbClr val="FFFF00">
              <a:alpha val="3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Rectangle 58"/>
          <p:cNvSpPr/>
          <p:nvPr/>
        </p:nvSpPr>
        <p:spPr>
          <a:xfrm>
            <a:off x="252217" y="5283335"/>
            <a:ext cx="8822572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32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The second difference is </a:t>
            </a:r>
            <a:r>
              <a:rPr lang="en-US" sz="32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DOUBLE </a:t>
            </a:r>
            <a:r>
              <a:rPr lang="en-US" sz="32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the n</a:t>
            </a:r>
            <a:r>
              <a:rPr lang="en-US" sz="3200" b="1" cap="none" spc="0" baseline="3000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r>
              <a:rPr lang="en-US" sz="32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coefficient</a:t>
            </a:r>
            <a:endParaRPr lang="en-US" sz="36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761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1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1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7" grpId="0" animBg="1"/>
      <p:bldP spid="47" grpId="1" animBg="1"/>
      <p:bldP spid="48" grpId="0" animBg="1"/>
      <p:bldP spid="48" grpId="1" animBg="1"/>
      <p:bldP spid="49" grpId="0"/>
      <p:bldP spid="50" grpId="0" animBg="1"/>
      <p:bldP spid="51" grpId="0" animBg="1"/>
      <p:bldP spid="51" grpId="1" animBg="1"/>
      <p:bldP spid="52" grpId="0" animBg="1"/>
      <p:bldP spid="52" grpId="1" animBg="1"/>
      <p:bldP spid="53" grpId="0"/>
      <p:bldP spid="54" grpId="0" animBg="1"/>
      <p:bldP spid="55" grpId="0" animBg="1"/>
      <p:bldP spid="55" grpId="1" animBg="1"/>
      <p:bldP spid="56" grpId="0" animBg="1"/>
      <p:bldP spid="56" grpId="1" animBg="1"/>
      <p:bldP spid="57" grpId="0"/>
      <p:bldP spid="58" grpId="0" animBg="1"/>
      <p:bldP spid="5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3307" y="161669"/>
            <a:ext cx="8645031" cy="113877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Find the n</a:t>
            </a:r>
            <a:r>
              <a:rPr lang="en-US" sz="3200" b="1" baseline="3000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</a:t>
            </a:r>
            <a:r>
              <a:rPr lang="en-US" sz="32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term for this sequence</a:t>
            </a:r>
          </a:p>
          <a:p>
            <a:pPr algn="ctr"/>
            <a:r>
              <a:rPr lang="en-US" sz="36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7, 19, 39, 77, 103, …</a:t>
            </a:r>
            <a:endParaRPr lang="en-US" sz="3600" b="1" cap="none" spc="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98810" y="1319861"/>
            <a:ext cx="43313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</a:t>
            </a:r>
            <a:endParaRPr lang="en-US" sz="36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42848" y="2236324"/>
            <a:ext cx="114505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Term</a:t>
            </a:r>
            <a:endParaRPr lang="en-US" sz="36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77461" y="3246469"/>
            <a:ext cx="269420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  <a:r>
              <a:rPr lang="en-US" sz="3600" b="1" cap="none" spc="0" baseline="3000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st</a:t>
            </a:r>
            <a:r>
              <a:rPr lang="en-US" sz="36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difference</a:t>
            </a:r>
            <a:endParaRPr lang="en-US" sz="36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7461" y="4228393"/>
            <a:ext cx="279704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r>
              <a:rPr lang="en-US" sz="3600" b="1" cap="none" spc="0" baseline="3000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nd</a:t>
            </a:r>
            <a:r>
              <a:rPr lang="en-US" sz="36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difference</a:t>
            </a:r>
            <a:endParaRPr lang="en-US" sz="36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93909" y="1319861"/>
            <a:ext cx="43313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597135" y="2236324"/>
            <a:ext cx="43313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7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51753" y="1319860"/>
            <a:ext cx="43313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445173" y="2236323"/>
            <a:ext cx="65274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19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424983" y="1319861"/>
            <a:ext cx="43313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318403" y="2236324"/>
            <a:ext cx="65274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39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243849" y="1319861"/>
            <a:ext cx="43313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137270" y="2236324"/>
            <a:ext cx="65274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67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049068" y="1319859"/>
            <a:ext cx="43313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825469" y="2236322"/>
            <a:ext cx="88678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103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7" name="Freeform 16"/>
          <p:cNvSpPr/>
          <p:nvPr/>
        </p:nvSpPr>
        <p:spPr>
          <a:xfrm>
            <a:off x="3835021" y="2897229"/>
            <a:ext cx="764275" cy="382138"/>
          </a:xfrm>
          <a:custGeom>
            <a:avLst/>
            <a:gdLst>
              <a:gd name="connsiteX0" fmla="*/ 0 w 709684"/>
              <a:gd name="connsiteY0" fmla="*/ 0 h 368489"/>
              <a:gd name="connsiteX1" fmla="*/ 354842 w 709684"/>
              <a:gd name="connsiteY1" fmla="*/ 368489 h 368489"/>
              <a:gd name="connsiteX2" fmla="*/ 709684 w 709684"/>
              <a:gd name="connsiteY2" fmla="*/ 27295 h 368489"/>
              <a:gd name="connsiteX0" fmla="*/ 0 w 764275"/>
              <a:gd name="connsiteY0" fmla="*/ 13649 h 382138"/>
              <a:gd name="connsiteX1" fmla="*/ 354842 w 764275"/>
              <a:gd name="connsiteY1" fmla="*/ 382138 h 382138"/>
              <a:gd name="connsiteX2" fmla="*/ 764275 w 764275"/>
              <a:gd name="connsiteY2" fmla="*/ 0 h 382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64275" h="382138">
                <a:moveTo>
                  <a:pt x="0" y="13649"/>
                </a:moveTo>
                <a:lnTo>
                  <a:pt x="354842" y="382138"/>
                </a:lnTo>
                <a:lnTo>
                  <a:pt x="764275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3863491" y="3279367"/>
            <a:ext cx="65274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12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9" name="Freeform 18"/>
          <p:cNvSpPr/>
          <p:nvPr/>
        </p:nvSpPr>
        <p:spPr>
          <a:xfrm>
            <a:off x="4936265" y="2882655"/>
            <a:ext cx="764275" cy="382138"/>
          </a:xfrm>
          <a:custGeom>
            <a:avLst/>
            <a:gdLst>
              <a:gd name="connsiteX0" fmla="*/ 0 w 709684"/>
              <a:gd name="connsiteY0" fmla="*/ 0 h 368489"/>
              <a:gd name="connsiteX1" fmla="*/ 354842 w 709684"/>
              <a:gd name="connsiteY1" fmla="*/ 368489 h 368489"/>
              <a:gd name="connsiteX2" fmla="*/ 709684 w 709684"/>
              <a:gd name="connsiteY2" fmla="*/ 27295 h 368489"/>
              <a:gd name="connsiteX0" fmla="*/ 0 w 764275"/>
              <a:gd name="connsiteY0" fmla="*/ 13649 h 382138"/>
              <a:gd name="connsiteX1" fmla="*/ 354842 w 764275"/>
              <a:gd name="connsiteY1" fmla="*/ 382138 h 382138"/>
              <a:gd name="connsiteX2" fmla="*/ 764275 w 764275"/>
              <a:gd name="connsiteY2" fmla="*/ 0 h 382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64275" h="382138">
                <a:moveTo>
                  <a:pt x="0" y="13649"/>
                </a:moveTo>
                <a:lnTo>
                  <a:pt x="354842" y="382138"/>
                </a:lnTo>
                <a:lnTo>
                  <a:pt x="764275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4964736" y="3264793"/>
            <a:ext cx="65274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20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1" name="Freeform 20"/>
          <p:cNvSpPr/>
          <p:nvPr/>
        </p:nvSpPr>
        <p:spPr>
          <a:xfrm>
            <a:off x="5781577" y="2864331"/>
            <a:ext cx="764275" cy="382138"/>
          </a:xfrm>
          <a:custGeom>
            <a:avLst/>
            <a:gdLst>
              <a:gd name="connsiteX0" fmla="*/ 0 w 709684"/>
              <a:gd name="connsiteY0" fmla="*/ 0 h 368489"/>
              <a:gd name="connsiteX1" fmla="*/ 354842 w 709684"/>
              <a:gd name="connsiteY1" fmla="*/ 368489 h 368489"/>
              <a:gd name="connsiteX2" fmla="*/ 709684 w 709684"/>
              <a:gd name="connsiteY2" fmla="*/ 27295 h 368489"/>
              <a:gd name="connsiteX0" fmla="*/ 0 w 764275"/>
              <a:gd name="connsiteY0" fmla="*/ 13649 h 382138"/>
              <a:gd name="connsiteX1" fmla="*/ 354842 w 764275"/>
              <a:gd name="connsiteY1" fmla="*/ 382138 h 382138"/>
              <a:gd name="connsiteX2" fmla="*/ 764275 w 764275"/>
              <a:gd name="connsiteY2" fmla="*/ 0 h 382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64275" h="382138">
                <a:moveTo>
                  <a:pt x="0" y="13649"/>
                </a:moveTo>
                <a:lnTo>
                  <a:pt x="354842" y="382138"/>
                </a:lnTo>
                <a:lnTo>
                  <a:pt x="764275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5810048" y="3246469"/>
            <a:ext cx="65274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28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3" name="Freeform 22"/>
          <p:cNvSpPr/>
          <p:nvPr/>
        </p:nvSpPr>
        <p:spPr>
          <a:xfrm>
            <a:off x="6728449" y="2864331"/>
            <a:ext cx="764275" cy="382138"/>
          </a:xfrm>
          <a:custGeom>
            <a:avLst/>
            <a:gdLst>
              <a:gd name="connsiteX0" fmla="*/ 0 w 709684"/>
              <a:gd name="connsiteY0" fmla="*/ 0 h 368489"/>
              <a:gd name="connsiteX1" fmla="*/ 354842 w 709684"/>
              <a:gd name="connsiteY1" fmla="*/ 368489 h 368489"/>
              <a:gd name="connsiteX2" fmla="*/ 709684 w 709684"/>
              <a:gd name="connsiteY2" fmla="*/ 27295 h 368489"/>
              <a:gd name="connsiteX0" fmla="*/ 0 w 764275"/>
              <a:gd name="connsiteY0" fmla="*/ 13649 h 382138"/>
              <a:gd name="connsiteX1" fmla="*/ 354842 w 764275"/>
              <a:gd name="connsiteY1" fmla="*/ 382138 h 382138"/>
              <a:gd name="connsiteX2" fmla="*/ 764275 w 764275"/>
              <a:gd name="connsiteY2" fmla="*/ 0 h 382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64275" h="382138">
                <a:moveTo>
                  <a:pt x="0" y="13649"/>
                </a:moveTo>
                <a:lnTo>
                  <a:pt x="354842" y="382138"/>
                </a:lnTo>
                <a:lnTo>
                  <a:pt x="764275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/>
          <p:cNvSpPr/>
          <p:nvPr/>
        </p:nvSpPr>
        <p:spPr>
          <a:xfrm>
            <a:off x="6756920" y="3246469"/>
            <a:ext cx="65274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36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5" name="Freeform 24"/>
          <p:cNvSpPr/>
          <p:nvPr/>
        </p:nvSpPr>
        <p:spPr>
          <a:xfrm>
            <a:off x="4413477" y="3800930"/>
            <a:ext cx="764275" cy="382138"/>
          </a:xfrm>
          <a:custGeom>
            <a:avLst/>
            <a:gdLst>
              <a:gd name="connsiteX0" fmla="*/ 0 w 709684"/>
              <a:gd name="connsiteY0" fmla="*/ 0 h 368489"/>
              <a:gd name="connsiteX1" fmla="*/ 354842 w 709684"/>
              <a:gd name="connsiteY1" fmla="*/ 368489 h 368489"/>
              <a:gd name="connsiteX2" fmla="*/ 709684 w 709684"/>
              <a:gd name="connsiteY2" fmla="*/ 27295 h 368489"/>
              <a:gd name="connsiteX0" fmla="*/ 0 w 764275"/>
              <a:gd name="connsiteY0" fmla="*/ 13649 h 382138"/>
              <a:gd name="connsiteX1" fmla="*/ 354842 w 764275"/>
              <a:gd name="connsiteY1" fmla="*/ 382138 h 382138"/>
              <a:gd name="connsiteX2" fmla="*/ 764275 w 764275"/>
              <a:gd name="connsiteY2" fmla="*/ 0 h 382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64275" h="382138">
                <a:moveTo>
                  <a:pt x="0" y="13649"/>
                </a:moveTo>
                <a:lnTo>
                  <a:pt x="354842" y="382138"/>
                </a:lnTo>
                <a:lnTo>
                  <a:pt x="764275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/>
          <p:cNvSpPr/>
          <p:nvPr/>
        </p:nvSpPr>
        <p:spPr>
          <a:xfrm>
            <a:off x="4558967" y="4183068"/>
            <a:ext cx="41870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8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7" name="Freeform 26"/>
          <p:cNvSpPr/>
          <p:nvPr/>
        </p:nvSpPr>
        <p:spPr>
          <a:xfrm>
            <a:off x="5424983" y="3800930"/>
            <a:ext cx="764275" cy="382138"/>
          </a:xfrm>
          <a:custGeom>
            <a:avLst/>
            <a:gdLst>
              <a:gd name="connsiteX0" fmla="*/ 0 w 709684"/>
              <a:gd name="connsiteY0" fmla="*/ 0 h 368489"/>
              <a:gd name="connsiteX1" fmla="*/ 354842 w 709684"/>
              <a:gd name="connsiteY1" fmla="*/ 368489 h 368489"/>
              <a:gd name="connsiteX2" fmla="*/ 709684 w 709684"/>
              <a:gd name="connsiteY2" fmla="*/ 27295 h 368489"/>
              <a:gd name="connsiteX0" fmla="*/ 0 w 764275"/>
              <a:gd name="connsiteY0" fmla="*/ 13649 h 382138"/>
              <a:gd name="connsiteX1" fmla="*/ 354842 w 764275"/>
              <a:gd name="connsiteY1" fmla="*/ 382138 h 382138"/>
              <a:gd name="connsiteX2" fmla="*/ 764275 w 764275"/>
              <a:gd name="connsiteY2" fmla="*/ 0 h 382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64275" h="382138">
                <a:moveTo>
                  <a:pt x="0" y="13649"/>
                </a:moveTo>
                <a:lnTo>
                  <a:pt x="354842" y="382138"/>
                </a:lnTo>
                <a:lnTo>
                  <a:pt x="764275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5570473" y="4183068"/>
            <a:ext cx="41870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8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9" name="Freeform 28"/>
          <p:cNvSpPr/>
          <p:nvPr/>
        </p:nvSpPr>
        <p:spPr>
          <a:xfrm>
            <a:off x="6319016" y="3800930"/>
            <a:ext cx="764275" cy="382138"/>
          </a:xfrm>
          <a:custGeom>
            <a:avLst/>
            <a:gdLst>
              <a:gd name="connsiteX0" fmla="*/ 0 w 709684"/>
              <a:gd name="connsiteY0" fmla="*/ 0 h 368489"/>
              <a:gd name="connsiteX1" fmla="*/ 354842 w 709684"/>
              <a:gd name="connsiteY1" fmla="*/ 368489 h 368489"/>
              <a:gd name="connsiteX2" fmla="*/ 709684 w 709684"/>
              <a:gd name="connsiteY2" fmla="*/ 27295 h 368489"/>
              <a:gd name="connsiteX0" fmla="*/ 0 w 764275"/>
              <a:gd name="connsiteY0" fmla="*/ 13649 h 382138"/>
              <a:gd name="connsiteX1" fmla="*/ 354842 w 764275"/>
              <a:gd name="connsiteY1" fmla="*/ 382138 h 382138"/>
              <a:gd name="connsiteX2" fmla="*/ 764275 w 764275"/>
              <a:gd name="connsiteY2" fmla="*/ 0 h 382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64275" h="382138">
                <a:moveTo>
                  <a:pt x="0" y="13649"/>
                </a:moveTo>
                <a:lnTo>
                  <a:pt x="354842" y="382138"/>
                </a:lnTo>
                <a:lnTo>
                  <a:pt x="764275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/>
          <p:cNvSpPr/>
          <p:nvPr/>
        </p:nvSpPr>
        <p:spPr>
          <a:xfrm>
            <a:off x="6464506" y="4183068"/>
            <a:ext cx="41870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8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1" name="Oval 30"/>
          <p:cNvSpPr/>
          <p:nvPr/>
        </p:nvSpPr>
        <p:spPr>
          <a:xfrm>
            <a:off x="4358693" y="4289948"/>
            <a:ext cx="819059" cy="523220"/>
          </a:xfrm>
          <a:prstGeom prst="ellipse">
            <a:avLst/>
          </a:prstGeom>
          <a:solidFill>
            <a:srgbClr val="FFFF00">
              <a:alpha val="3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/>
          <p:cNvSpPr/>
          <p:nvPr/>
        </p:nvSpPr>
        <p:spPr>
          <a:xfrm>
            <a:off x="252217" y="4990947"/>
            <a:ext cx="8822572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32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The second difference is </a:t>
            </a:r>
            <a:r>
              <a:rPr lang="en-US" sz="32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DOUBLE </a:t>
            </a:r>
            <a:r>
              <a:rPr lang="en-US" sz="32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the n</a:t>
            </a:r>
            <a:r>
              <a:rPr lang="en-US" sz="3200" b="1" cap="none" spc="0" baseline="3000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r>
              <a:rPr lang="en-US" sz="32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coefficient</a:t>
            </a:r>
            <a:endParaRPr lang="en-US" sz="36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805542" y="5585432"/>
            <a:ext cx="149242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54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4n</a:t>
            </a:r>
            <a:r>
              <a:rPr lang="en-US" sz="5400" b="1" baseline="3000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endParaRPr lang="en-US" sz="54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07730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/>
      <p:bldP spid="3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3307" y="161669"/>
            <a:ext cx="8645031" cy="113877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Find the n</a:t>
            </a:r>
            <a:r>
              <a:rPr lang="en-US" sz="3200" b="1" baseline="30000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</a:t>
            </a:r>
            <a:r>
              <a:rPr lang="en-US" sz="3200" b="1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term for this sequence</a:t>
            </a:r>
          </a:p>
          <a:p>
            <a:pPr algn="ctr"/>
            <a:r>
              <a:rPr lang="en-US" sz="36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7, 19, 39, 77, 103, …</a:t>
            </a:r>
            <a:endParaRPr lang="en-US" sz="3600" b="1" cap="none" spc="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98810" y="1319861"/>
            <a:ext cx="43313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</a:t>
            </a:r>
            <a:endParaRPr lang="en-US" sz="36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42848" y="2236324"/>
            <a:ext cx="114505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Term</a:t>
            </a:r>
            <a:endParaRPr lang="en-US" sz="36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93909" y="1319861"/>
            <a:ext cx="43313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97135" y="2236324"/>
            <a:ext cx="43313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7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51753" y="1319860"/>
            <a:ext cx="43313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445173" y="2236323"/>
            <a:ext cx="65274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19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424983" y="1319861"/>
            <a:ext cx="43313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318403" y="2236324"/>
            <a:ext cx="65274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39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243849" y="1319861"/>
            <a:ext cx="43313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137270" y="2236324"/>
            <a:ext cx="65274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67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049068" y="1319859"/>
            <a:ext cx="43313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825469" y="2236322"/>
            <a:ext cx="88678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103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161861" y="3219174"/>
            <a:ext cx="82266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4n</a:t>
            </a:r>
            <a:r>
              <a:rPr lang="en-US" sz="3600" b="1" cap="none" spc="0" baseline="3000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endParaRPr lang="en-US" sz="36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604348" y="3219173"/>
            <a:ext cx="41870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</a:t>
            </a:r>
            <a:endParaRPr lang="en-US" sz="36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434734" y="3219172"/>
            <a:ext cx="65274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16</a:t>
            </a:r>
            <a:endParaRPr lang="en-US" sz="36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322392" y="3219171"/>
            <a:ext cx="65274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36</a:t>
            </a:r>
            <a:endParaRPr lang="en-US" sz="36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162304" y="3219170"/>
            <a:ext cx="65274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64</a:t>
            </a:r>
            <a:endParaRPr lang="en-US" sz="36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815030" y="3219169"/>
            <a:ext cx="88678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100</a:t>
            </a:r>
            <a:endParaRPr lang="en-US" sz="36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1" name="Curved Up Arrow 20"/>
          <p:cNvSpPr/>
          <p:nvPr/>
        </p:nvSpPr>
        <p:spPr>
          <a:xfrm rot="16200000">
            <a:off x="3709543" y="2837749"/>
            <a:ext cx="788533" cy="23201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486508" y="2630589"/>
            <a:ext cx="64793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+3</a:t>
            </a:r>
            <a:endParaRPr lang="en-US" sz="3600" b="1" cap="none" spc="0" dirty="0">
              <a:ln w="11430"/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3" name="Curved Up Arrow 22"/>
          <p:cNvSpPr/>
          <p:nvPr/>
        </p:nvSpPr>
        <p:spPr>
          <a:xfrm rot="16200000">
            <a:off x="4776127" y="2850808"/>
            <a:ext cx="788533" cy="23201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553092" y="2643648"/>
            <a:ext cx="64793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+3</a:t>
            </a:r>
            <a:endParaRPr lang="en-US" sz="3600" b="1" cap="none" spc="0" dirty="0">
              <a:ln w="11430"/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5" name="Curved Up Arrow 24"/>
          <p:cNvSpPr/>
          <p:nvPr/>
        </p:nvSpPr>
        <p:spPr>
          <a:xfrm rot="16200000">
            <a:off x="5650954" y="2831281"/>
            <a:ext cx="788533" cy="23201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427919" y="2624121"/>
            <a:ext cx="64793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+3</a:t>
            </a:r>
            <a:endParaRPr lang="en-US" sz="3600" b="1" cap="none" spc="0" dirty="0">
              <a:ln w="11430"/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7" name="Curved Up Arrow 26"/>
          <p:cNvSpPr/>
          <p:nvPr/>
        </p:nvSpPr>
        <p:spPr>
          <a:xfrm rot="16200000">
            <a:off x="6417514" y="2833553"/>
            <a:ext cx="788533" cy="23201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194479" y="2626393"/>
            <a:ext cx="64793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+3</a:t>
            </a:r>
            <a:endParaRPr lang="en-US" sz="3600" b="1" cap="none" spc="0" dirty="0">
              <a:ln w="11430"/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9" name="Curved Up Arrow 28"/>
          <p:cNvSpPr/>
          <p:nvPr/>
        </p:nvSpPr>
        <p:spPr>
          <a:xfrm rot="16200000">
            <a:off x="7388794" y="2835825"/>
            <a:ext cx="788533" cy="23201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7165759" y="2628665"/>
            <a:ext cx="64793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+3</a:t>
            </a:r>
            <a:endParaRPr lang="en-US" sz="3600" b="1" cap="none" spc="0" dirty="0">
              <a:ln w="11430"/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482496" y="4231170"/>
            <a:ext cx="321081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The nth term is: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2" name="Oval 31"/>
          <p:cNvSpPr/>
          <p:nvPr/>
        </p:nvSpPr>
        <p:spPr>
          <a:xfrm>
            <a:off x="1051239" y="3232350"/>
            <a:ext cx="982057" cy="584665"/>
          </a:xfrm>
          <a:prstGeom prst="ellipse">
            <a:avLst/>
          </a:prstGeom>
          <a:solidFill>
            <a:srgbClr val="FFFF00">
              <a:alpha val="3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 32"/>
          <p:cNvSpPr/>
          <p:nvPr/>
        </p:nvSpPr>
        <p:spPr>
          <a:xfrm>
            <a:off x="4170095" y="4231170"/>
            <a:ext cx="82266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4n</a:t>
            </a:r>
            <a:r>
              <a:rPr lang="en-US" sz="3600" b="1" cap="none" spc="0" baseline="3000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endParaRPr lang="en-US" sz="36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4" name="Oval 33"/>
          <p:cNvSpPr/>
          <p:nvPr/>
        </p:nvSpPr>
        <p:spPr>
          <a:xfrm>
            <a:off x="3322672" y="2688059"/>
            <a:ext cx="982057" cy="584665"/>
          </a:xfrm>
          <a:prstGeom prst="ellipse">
            <a:avLst/>
          </a:prstGeom>
          <a:solidFill>
            <a:srgbClr val="FFFF00">
              <a:alpha val="3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/>
          <p:cNvSpPr/>
          <p:nvPr/>
        </p:nvSpPr>
        <p:spPr>
          <a:xfrm>
            <a:off x="5048918" y="4241165"/>
            <a:ext cx="75213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+ 3</a:t>
            </a:r>
            <a:endParaRPr lang="en-US" sz="36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405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20" grpId="0"/>
      <p:bldP spid="21" grpId="0" animBg="1"/>
      <p:bldP spid="22" grpId="0"/>
      <p:bldP spid="23" grpId="0" animBg="1"/>
      <p:bldP spid="24" grpId="0"/>
      <p:bldP spid="25" grpId="0" animBg="1"/>
      <p:bldP spid="26" grpId="0"/>
      <p:bldP spid="27" grpId="0" animBg="1"/>
      <p:bldP spid="28" grpId="0"/>
      <p:bldP spid="29" grpId="0" animBg="1"/>
      <p:bldP spid="30" grpId="0"/>
      <p:bldP spid="31" grpId="0"/>
      <p:bldP spid="32" grpId="0" animBg="1"/>
      <p:bldP spid="33" grpId="0"/>
      <p:bldP spid="34" grpId="0" animBg="1"/>
      <p:bldP spid="3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578</TotalTime>
  <Words>685</Words>
  <Application>Microsoft Office PowerPoint</Application>
  <PresentationFormat>On-screen Show (4:3)</PresentationFormat>
  <Paragraphs>295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All Saints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ict</dc:creator>
  <cp:lastModifiedBy>W.Chadburn</cp:lastModifiedBy>
  <cp:revision>58</cp:revision>
  <dcterms:created xsi:type="dcterms:W3CDTF">2009-06-14T13:51:09Z</dcterms:created>
  <dcterms:modified xsi:type="dcterms:W3CDTF">2015-03-27T14:25:41Z</dcterms:modified>
</cp:coreProperties>
</file>