
<file path=[Content_Types].xml><?xml version="1.0" encoding="utf-8"?>
<Types xmlns="http://schemas.openxmlformats.org/package/2006/content-types">
  <Default Extension="jpeg" ContentType="image/jpe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4" r:id="rId3"/>
    <p:sldId id="279" r:id="rId4"/>
    <p:sldId id="280" r:id="rId5"/>
    <p:sldId id="278" r:id="rId6"/>
    <p:sldId id="281" r:id="rId7"/>
    <p:sldId id="282" r:id="rId8"/>
    <p:sldId id="283" r:id="rId9"/>
    <p:sldId id="284" r:id="rId10"/>
    <p:sldId id="285" r:id="rId11"/>
    <p:sldId id="261" r:id="rId12"/>
    <p:sldId id="286" r:id="rId13"/>
    <p:sldId id="290" r:id="rId14"/>
    <p:sldId id="287" r:id="rId15"/>
    <p:sldId id="291" r:id="rId16"/>
    <p:sldId id="292" r:id="rId1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GIF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31" name="Rectangle 1030"/>
          <p:cNvSpPr/>
          <p:nvPr userDrawn="1"/>
        </p:nvSpPr>
        <p:spPr>
          <a:xfrm>
            <a:off x="611188" y="549275"/>
            <a:ext cx="720725" cy="719138"/>
          </a:xfrm>
          <a:prstGeom prst="rect">
            <a:avLst/>
          </a:prstGeom>
          <a:gradFill rotWithShape="1">
            <a:gsLst>
              <a:gs pos="0">
                <a:srgbClr val="000080"/>
              </a:gs>
              <a:gs pos="100000">
                <a:schemeClr val="bg1"/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032" name="Rectangle 1031"/>
          <p:cNvSpPr/>
          <p:nvPr userDrawn="1"/>
        </p:nvSpPr>
        <p:spPr>
          <a:xfrm>
            <a:off x="971550" y="368300"/>
            <a:ext cx="360363" cy="358775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033" name="Rectangle 1032"/>
          <p:cNvSpPr/>
          <p:nvPr userDrawn="1"/>
        </p:nvSpPr>
        <p:spPr>
          <a:xfrm>
            <a:off x="431800" y="908050"/>
            <a:ext cx="360363" cy="3603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3300"/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034" name="Rectangle 1033"/>
          <p:cNvSpPr/>
          <p:nvPr userDrawn="1"/>
        </p:nvSpPr>
        <p:spPr>
          <a:xfrm flipH="1" flipV="1">
            <a:off x="1331913" y="368300"/>
            <a:ext cx="36512" cy="64897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2">
                  <a:alpha val="89999"/>
                </a:schemeClr>
              </a:gs>
            </a:gsLst>
            <a:lin ang="54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035" name="Rectangle 1034"/>
          <p:cNvSpPr/>
          <p:nvPr userDrawn="1"/>
        </p:nvSpPr>
        <p:spPr>
          <a:xfrm flipV="1">
            <a:off x="431800" y="1268413"/>
            <a:ext cx="8712200" cy="36512"/>
          </a:xfrm>
          <a:prstGeom prst="rect">
            <a:avLst/>
          </a:prstGeom>
          <a:gradFill rotWithShape="1">
            <a:gsLst>
              <a:gs pos="0">
                <a:schemeClr val="tx2">
                  <a:alpha val="89999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036" name="Action Button: Back or Previous 1035">
            <a:hlinkClick r:id="" action="ppaction://hlinkshowjump?jump=previousslide"/>
          </p:cNvPr>
          <p:cNvSpPr/>
          <p:nvPr userDrawn="1"/>
        </p:nvSpPr>
        <p:spPr>
          <a:xfrm>
            <a:off x="7523163" y="0"/>
            <a:ext cx="539750" cy="549275"/>
          </a:xfrm>
          <a:prstGeom prst="actionButtonBackPrevious">
            <a:avLst/>
          </a:prstGeom>
          <a:gradFill rotWithShape="1">
            <a:gsLst>
              <a:gs pos="0">
                <a:srgbClr val="FFFFFF"/>
              </a:gs>
              <a:gs pos="100000">
                <a:srgbClr val="6666FF"/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037" name="Action Button: Forward or Next 1036">
            <a:hlinkClick r:id="" action="ppaction://hlinkshowjump?jump=nextslide"/>
          </p:cNvPr>
          <p:cNvSpPr/>
          <p:nvPr userDrawn="1"/>
        </p:nvSpPr>
        <p:spPr>
          <a:xfrm>
            <a:off x="8602663" y="0"/>
            <a:ext cx="541337" cy="549275"/>
          </a:xfrm>
          <a:prstGeom prst="actionButtonForwardNext">
            <a:avLst/>
          </a:prstGeom>
          <a:gradFill rotWithShape="1">
            <a:gsLst>
              <a:gs pos="0">
                <a:srgbClr val="6666FF"/>
              </a:gs>
              <a:gs pos="100000">
                <a:schemeClr val="bg1"/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038" name="Action Button: Home 1037">
            <a:hlinkClick r:id="" action="ppaction://hlinkshowjump?jump=firstslide"/>
          </p:cNvPr>
          <p:cNvSpPr/>
          <p:nvPr userDrawn="1"/>
        </p:nvSpPr>
        <p:spPr>
          <a:xfrm>
            <a:off x="8062913" y="0"/>
            <a:ext cx="539750" cy="549275"/>
          </a:xfrm>
          <a:prstGeom prst="actionButtonHome">
            <a:avLst/>
          </a:prstGeom>
          <a:solidFill>
            <a:srgbClr val="6666FF"/>
          </a:solidFill>
          <a:ln w="9525">
            <a:noFill/>
          </a:ln>
        </p:spPr>
        <p:txBody>
          <a:bodyPr/>
          <a:p>
            <a:endParaRPr lang="en-US"/>
          </a:p>
        </p:txBody>
      </p:sp>
      <p:pic>
        <p:nvPicPr>
          <p:cNvPr id="1040" name="Picture 1039" descr="small dodec 2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30188" y="6000750"/>
            <a:ext cx="762000" cy="5715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3.GIF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9" name="Text Box 21508"/>
          <p:cNvSpPr txBox="1"/>
          <p:nvPr/>
        </p:nvSpPr>
        <p:spPr>
          <a:xfrm>
            <a:off x="1692275" y="549275"/>
            <a:ext cx="7200900" cy="52593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None/>
            </a:pPr>
            <a:r>
              <a:rPr lang="en-GB" altLang="x-none" sz="3200" b="1">
                <a:latin typeface="Times New Roman" panose="02020603050405020304" charset="0"/>
              </a:rPr>
              <a:t>Largest and Smallest Answers</a:t>
            </a:r>
            <a:endParaRPr lang="en-GB" altLang="x-none" sz="3200" b="1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buNone/>
            </a:pPr>
            <a:endParaRPr lang="en-GB" altLang="x-none" sz="2000" b="1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en-GB" altLang="x-none" sz="2000" b="1">
                <a:latin typeface="Times New Roman" panose="02020603050405020304" charset="0"/>
              </a:rPr>
              <a:t>Learning Objectives</a:t>
            </a:r>
            <a:endParaRPr lang="en-GB" altLang="x-none" sz="2000" b="1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buNone/>
            </a:pPr>
            <a:endParaRPr lang="en-GB" altLang="x-none" sz="2000" b="1">
              <a:latin typeface="Times New Roman" panose="02020603050405020304" charset="0"/>
            </a:endParaRPr>
          </a:p>
          <a:p>
            <a:pPr>
              <a:buBlip>
                <a:blip r:embed="rId1"/>
              </a:buBlip>
            </a:pPr>
            <a:r>
              <a:rPr lang="en-GB" altLang="x-none" sz="2000" b="1">
                <a:latin typeface="Times New Roman" panose="02020603050405020304" charset="0"/>
              </a:rPr>
              <a:t>Use standard column procedures to add and </a:t>
            </a:r>
            <a:endParaRPr lang="en-GB" altLang="x-none" sz="2000" b="1">
              <a:latin typeface="Times New Roman" panose="02020603050405020304" charset="0"/>
            </a:endParaRPr>
          </a:p>
          <a:p>
            <a:pPr>
              <a:buNone/>
            </a:pPr>
            <a:r>
              <a:rPr lang="en-GB" altLang="x-none" sz="2000" b="1">
                <a:latin typeface="Times New Roman" panose="02020603050405020304" charset="0"/>
              </a:rPr>
              <a:t>   subtract whole numbers</a:t>
            </a:r>
            <a:endParaRPr lang="en-GB" altLang="x-none" sz="2000" b="1">
              <a:latin typeface="Times New Roman" panose="02020603050405020304" charset="0"/>
            </a:endParaRPr>
          </a:p>
          <a:p>
            <a:pPr>
              <a:buBlip>
                <a:blip r:embed="rId1"/>
              </a:buBlip>
            </a:pPr>
            <a:endParaRPr lang="en-GB" altLang="x-none" sz="2000" b="1">
              <a:latin typeface="Times New Roman" panose="02020603050405020304" charset="0"/>
            </a:endParaRPr>
          </a:p>
          <a:p>
            <a:pPr>
              <a:buBlip>
                <a:blip r:embed="rId1"/>
              </a:buBlip>
            </a:pPr>
            <a:r>
              <a:rPr lang="en-GB" altLang="x-none" sz="2000" b="1">
                <a:latin typeface="Times New Roman" panose="02020603050405020304" charset="0"/>
              </a:rPr>
              <a:t>Understand addition and subtraction</a:t>
            </a:r>
            <a:endParaRPr lang="en-GB" altLang="x-none" sz="2000" b="1">
              <a:latin typeface="Times New Roman" panose="02020603050405020304" charset="0"/>
            </a:endParaRPr>
          </a:p>
          <a:p>
            <a:pPr>
              <a:buBlip>
                <a:blip r:embed="rId1"/>
              </a:buBlip>
            </a:pPr>
            <a:endParaRPr lang="en-GB" altLang="x-none" sz="2000" b="1">
              <a:latin typeface="Times New Roman" panose="02020603050405020304" charset="0"/>
            </a:endParaRPr>
          </a:p>
          <a:p>
            <a:pPr>
              <a:buNone/>
            </a:pPr>
            <a:r>
              <a:rPr lang="en-GB" altLang="x-none" sz="2000" b="1">
                <a:latin typeface="Times New Roman" panose="02020603050405020304" charset="0"/>
              </a:rPr>
              <a:t>Literacy Objective</a:t>
            </a:r>
            <a:endParaRPr lang="en-GB" altLang="x-none" sz="2000" b="1">
              <a:latin typeface="Times New Roman" panose="02020603050405020304" charset="0"/>
            </a:endParaRPr>
          </a:p>
          <a:p>
            <a:pPr>
              <a:buBlip>
                <a:blip r:embed="rId1"/>
              </a:buBlip>
            </a:pPr>
            <a:endParaRPr lang="en-GB" altLang="x-none" sz="2000" b="1">
              <a:latin typeface="Times New Roman" panose="02020603050405020304" charset="0"/>
            </a:endParaRPr>
          </a:p>
          <a:p>
            <a:pPr>
              <a:buBlip>
                <a:blip r:embed="rId1"/>
              </a:buBlip>
            </a:pPr>
            <a:r>
              <a:rPr lang="en-GB" altLang="x-none" sz="2000" b="1">
                <a:latin typeface="Times New Roman" panose="02020603050405020304" charset="0"/>
              </a:rPr>
              <a:t>Use writing to explore and develop ideas</a:t>
            </a:r>
            <a:endParaRPr lang="en-GB" altLang="x-none" sz="2000" b="1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buNone/>
            </a:pPr>
            <a:endParaRPr lang="en-GB" altLang="x-none" sz="2000" b="1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buNone/>
            </a:pPr>
          </a:p>
        </p:txBody>
      </p:sp>
      <p:pic>
        <p:nvPicPr>
          <p:cNvPr id="21513" name="Picture 21512" descr="VS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4953000"/>
            <a:ext cx="3810000" cy="1905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4" name="Rectangle 7173">
            <a:hlinkClick r:id="" action="ppaction://hlinkshowjump?jump=endshow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2" name="Text Box 7171"/>
          <p:cNvSpPr txBox="1"/>
          <p:nvPr/>
        </p:nvSpPr>
        <p:spPr>
          <a:xfrm>
            <a:off x="6372225" y="5314950"/>
            <a:ext cx="2486025" cy="1176338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FFFFFF"/>
              </a:gs>
            </a:gsLst>
            <a:lin ang="2700000" scaled="1"/>
            <a:tileRect/>
          </a:gradFill>
          <a:ln w="9525" cap="flat" cmpd="sng">
            <a:solidFill>
              <a:srgbClr val="00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>
              <a:spcBef>
                <a:spcPct val="50000"/>
              </a:spcBef>
            </a:pPr>
            <a:endParaRPr lang="en-GB" altLang="x-none" sz="800" b="1">
              <a:solidFill>
                <a:srgbClr val="FFFF6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  <a:cs typeface="Times New Roman" panose="02020603050405020304" charset="0"/>
              </a:rPr>
              <a:t>© D Cavill</a:t>
            </a:r>
            <a:endParaRPr lang="en-GB" altLang="x-none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  <a:cs typeface="Times New Roman" panose="02020603050405020304" charset="0"/>
              </a:rPr>
              <a:t>Valley Maths 2004</a:t>
            </a:r>
            <a:endParaRPr lang="en-GB" altLang="x-none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pic>
        <p:nvPicPr>
          <p:cNvPr id="7173" name="Picture 7172" descr="Pyramid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650" y="5324475"/>
            <a:ext cx="1557338" cy="116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5" name="Action Button: Back or Previous 7174">
            <a:hlinkClick r:id="" action="ppaction://hlinkshowjump?jump=lastslideviewed"/>
          </p:cNvPr>
          <p:cNvSpPr/>
          <p:nvPr/>
        </p:nvSpPr>
        <p:spPr>
          <a:xfrm>
            <a:off x="8458200" y="0"/>
            <a:ext cx="685800" cy="652463"/>
          </a:xfrm>
          <a:prstGeom prst="actionButtonBackPrevious">
            <a:avLst/>
          </a:prstGeom>
          <a:gradFill rotWithShape="1">
            <a:gsLst>
              <a:gs pos="0">
                <a:schemeClr val="accent2"/>
              </a:gs>
              <a:gs pos="100000">
                <a:srgbClr val="FFFFFF"/>
              </a:gs>
            </a:gsLst>
            <a:lin ang="27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4" name="Text Box 35843"/>
          <p:cNvSpPr txBox="1"/>
          <p:nvPr/>
        </p:nvSpPr>
        <p:spPr>
          <a:xfrm>
            <a:off x="6011863" y="162877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9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5845" name="Text Box 35844"/>
          <p:cNvSpPr txBox="1"/>
          <p:nvPr/>
        </p:nvSpPr>
        <p:spPr>
          <a:xfrm>
            <a:off x="6732588" y="162877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7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5846" name="Text Box 35845"/>
          <p:cNvSpPr txBox="1"/>
          <p:nvPr/>
        </p:nvSpPr>
        <p:spPr>
          <a:xfrm>
            <a:off x="6011863" y="252888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8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5847" name="Text Box 35846"/>
          <p:cNvSpPr txBox="1"/>
          <p:nvPr/>
        </p:nvSpPr>
        <p:spPr>
          <a:xfrm>
            <a:off x="6732588" y="252888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6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5848" name="Straight Connector 35847"/>
          <p:cNvSpPr/>
          <p:nvPr/>
        </p:nvSpPr>
        <p:spPr>
          <a:xfrm>
            <a:off x="5832475" y="3429000"/>
            <a:ext cx="16192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49" name="Text Box 35848"/>
          <p:cNvSpPr txBox="1"/>
          <p:nvPr/>
        </p:nvSpPr>
        <p:spPr>
          <a:xfrm>
            <a:off x="7632700" y="2170113"/>
            <a:ext cx="71913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+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35850" name="Text Box 35849"/>
          <p:cNvSpPr txBox="1"/>
          <p:nvPr/>
        </p:nvSpPr>
        <p:spPr>
          <a:xfrm>
            <a:off x="1331913" y="1268413"/>
            <a:ext cx="7227887" cy="2647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Largest addition</a:t>
            </a:r>
            <a:r>
              <a:rPr sz="2400">
                <a:latin typeface="Times New Roman" panose="02020603050405020304" charset="0"/>
              </a:rPr>
              <a:t> </a:t>
            </a:r>
            <a:endParaRPr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endParaRPr lang="en-GB" altLang="x-none"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Put the largest digits in the</a:t>
            </a:r>
            <a:endParaRPr lang="en-GB" altLang="x-none"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tens and the smaller ones</a:t>
            </a:r>
            <a:endParaRPr lang="en-GB" altLang="x-none"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in the units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5851" name="Text Box 35850"/>
          <p:cNvSpPr txBox="1"/>
          <p:nvPr/>
        </p:nvSpPr>
        <p:spPr>
          <a:xfrm>
            <a:off x="6011863" y="468947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6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5852" name="Text Box 35851"/>
          <p:cNvSpPr txBox="1"/>
          <p:nvPr/>
        </p:nvSpPr>
        <p:spPr>
          <a:xfrm>
            <a:off x="6732588" y="468947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8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5853" name="Text Box 35852"/>
          <p:cNvSpPr txBox="1"/>
          <p:nvPr/>
        </p:nvSpPr>
        <p:spPr>
          <a:xfrm>
            <a:off x="6011863" y="558958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7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5854" name="Text Box 35853"/>
          <p:cNvSpPr txBox="1"/>
          <p:nvPr/>
        </p:nvSpPr>
        <p:spPr>
          <a:xfrm>
            <a:off x="6732588" y="558958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9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5855" name="Straight Connector 35854"/>
          <p:cNvSpPr/>
          <p:nvPr/>
        </p:nvSpPr>
        <p:spPr>
          <a:xfrm>
            <a:off x="5832475" y="6489700"/>
            <a:ext cx="16192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6" name="Text Box 35855"/>
          <p:cNvSpPr txBox="1"/>
          <p:nvPr/>
        </p:nvSpPr>
        <p:spPr>
          <a:xfrm>
            <a:off x="7632700" y="5230813"/>
            <a:ext cx="71913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+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35858" name="Text Box 35857"/>
          <p:cNvSpPr txBox="1"/>
          <p:nvPr/>
        </p:nvSpPr>
        <p:spPr>
          <a:xfrm>
            <a:off x="1331913" y="4210050"/>
            <a:ext cx="7227887" cy="2647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Smallest addition</a:t>
            </a:r>
            <a:r>
              <a:rPr sz="2400">
                <a:latin typeface="Times New Roman" panose="02020603050405020304" charset="0"/>
              </a:rPr>
              <a:t> </a:t>
            </a:r>
            <a:endParaRPr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endParaRPr lang="en-GB" altLang="x-none"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Put the smallest digits in the</a:t>
            </a:r>
            <a:endParaRPr lang="en-GB" altLang="x-none"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tens and the larger ones</a:t>
            </a:r>
            <a:endParaRPr lang="en-GB" altLang="x-none"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in the units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5859" name="Text Box 35858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Question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Text Box 39937"/>
          <p:cNvSpPr txBox="1"/>
          <p:nvPr/>
        </p:nvSpPr>
        <p:spPr>
          <a:xfrm>
            <a:off x="6011863" y="162877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9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9939" name="Text Box 39938"/>
          <p:cNvSpPr txBox="1"/>
          <p:nvPr/>
        </p:nvSpPr>
        <p:spPr>
          <a:xfrm>
            <a:off x="6732588" y="162877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8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9940" name="Text Box 39939"/>
          <p:cNvSpPr txBox="1"/>
          <p:nvPr/>
        </p:nvSpPr>
        <p:spPr>
          <a:xfrm>
            <a:off x="6011863" y="252888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6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9941" name="Text Box 39940"/>
          <p:cNvSpPr txBox="1"/>
          <p:nvPr/>
        </p:nvSpPr>
        <p:spPr>
          <a:xfrm>
            <a:off x="6732588" y="252888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7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9942" name="Straight Connector 39941"/>
          <p:cNvSpPr/>
          <p:nvPr/>
        </p:nvSpPr>
        <p:spPr>
          <a:xfrm>
            <a:off x="5832475" y="3429000"/>
            <a:ext cx="16192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43" name="Text Box 39942"/>
          <p:cNvSpPr txBox="1"/>
          <p:nvPr/>
        </p:nvSpPr>
        <p:spPr>
          <a:xfrm>
            <a:off x="7632700" y="2170113"/>
            <a:ext cx="71913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−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9944" name="Text Box 39943"/>
          <p:cNvSpPr txBox="1"/>
          <p:nvPr/>
        </p:nvSpPr>
        <p:spPr>
          <a:xfrm>
            <a:off x="1331913" y="1268413"/>
            <a:ext cx="7227887" cy="2647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Largest subtraction</a:t>
            </a:r>
            <a:endParaRPr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endParaRPr lang="en-GB" altLang="x-none"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Put the largest number on the</a:t>
            </a:r>
            <a:endParaRPr lang="en-GB" altLang="x-none"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top and the smallest number</a:t>
            </a:r>
            <a:endParaRPr lang="en-GB" altLang="x-none" sz="24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on the bottom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9951" name="Text Box 39950"/>
          <p:cNvSpPr txBox="1"/>
          <p:nvPr/>
        </p:nvSpPr>
        <p:spPr>
          <a:xfrm>
            <a:off x="1331913" y="4210050"/>
            <a:ext cx="7227887" cy="1281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Smallest subtraction</a:t>
            </a:r>
            <a:r>
              <a:rPr sz="2400">
                <a:latin typeface="Times New Roman" panose="02020603050405020304" charset="0"/>
              </a:rPr>
              <a:t> </a:t>
            </a:r>
            <a:endParaRPr sz="3600"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</a:pPr>
            <a:endParaRPr lang="en-GB" altLang="x-none" sz="3600">
              <a:latin typeface="Times New Roman" panose="02020603050405020304" charset="0"/>
            </a:endParaRPr>
          </a:p>
        </p:txBody>
      </p:sp>
      <p:sp>
        <p:nvSpPr>
          <p:cNvPr id="39952" name="Explosion 1 39951"/>
          <p:cNvSpPr/>
          <p:nvPr/>
        </p:nvSpPr>
        <p:spPr>
          <a:xfrm>
            <a:off x="4751388" y="4149725"/>
            <a:ext cx="1979612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953" name="Text Box 39952"/>
          <p:cNvSpPr txBox="1"/>
          <p:nvPr/>
        </p:nvSpPr>
        <p:spPr>
          <a:xfrm>
            <a:off x="5472113" y="4689475"/>
            <a:ext cx="90011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600" b="1">
                <a:latin typeface="Times New Roman" panose="02020603050405020304" charset="0"/>
              </a:rPr>
              <a:t>7</a:t>
            </a:r>
            <a:endParaRPr sz="3600" b="1">
              <a:latin typeface="Times New Roman" panose="02020603050405020304" charset="0"/>
            </a:endParaRPr>
          </a:p>
        </p:txBody>
      </p:sp>
      <p:sp>
        <p:nvSpPr>
          <p:cNvPr id="39954" name="Text Box 39953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Question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8" name="Text Box 36867"/>
          <p:cNvSpPr txBox="1"/>
          <p:nvPr/>
        </p:nvSpPr>
        <p:spPr>
          <a:xfrm>
            <a:off x="1331913" y="1268413"/>
            <a:ext cx="7227887" cy="4838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Largest Addition</a:t>
            </a: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Smallest Addition</a:t>
            </a: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Largest Subtraction</a:t>
            </a: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Smallest Subtraction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6869" name="Explosion 1 36868"/>
          <p:cNvSpPr/>
          <p:nvPr/>
        </p:nvSpPr>
        <p:spPr>
          <a:xfrm>
            <a:off x="6732588" y="1268413"/>
            <a:ext cx="1979612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0" name="Text Box 36869"/>
          <p:cNvSpPr txBox="1"/>
          <p:nvPr/>
        </p:nvSpPr>
        <p:spPr>
          <a:xfrm>
            <a:off x="7272338" y="1808163"/>
            <a:ext cx="9001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1839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36871" name="Explosion 1 36870"/>
          <p:cNvSpPr/>
          <p:nvPr/>
        </p:nvSpPr>
        <p:spPr>
          <a:xfrm>
            <a:off x="5111750" y="2528888"/>
            <a:ext cx="1979613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2" name="Text Box 36871"/>
          <p:cNvSpPr txBox="1"/>
          <p:nvPr/>
        </p:nvSpPr>
        <p:spPr>
          <a:xfrm>
            <a:off x="5651500" y="3068638"/>
            <a:ext cx="9001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1047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36873" name="Explosion 1 36872"/>
          <p:cNvSpPr/>
          <p:nvPr/>
        </p:nvSpPr>
        <p:spPr>
          <a:xfrm>
            <a:off x="6732588" y="3968750"/>
            <a:ext cx="1979612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4" name="Text Box 36873"/>
          <p:cNvSpPr txBox="1"/>
          <p:nvPr/>
        </p:nvSpPr>
        <p:spPr>
          <a:xfrm>
            <a:off x="7451725" y="4508500"/>
            <a:ext cx="7207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531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36875" name="Explosion 1 36874"/>
          <p:cNvSpPr/>
          <p:nvPr/>
        </p:nvSpPr>
        <p:spPr>
          <a:xfrm>
            <a:off x="5111750" y="5238750"/>
            <a:ext cx="1979613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6" name="Text Box 36875"/>
          <p:cNvSpPr txBox="1"/>
          <p:nvPr/>
        </p:nvSpPr>
        <p:spPr>
          <a:xfrm>
            <a:off x="5832475" y="5768975"/>
            <a:ext cx="7207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47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36877" name="Text Box 36876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Question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Text Box 40961"/>
          <p:cNvSpPr txBox="1"/>
          <p:nvPr/>
        </p:nvSpPr>
        <p:spPr>
          <a:xfrm>
            <a:off x="1331913" y="1268413"/>
            <a:ext cx="7227887" cy="4838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Largest Addition</a:t>
            </a: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Smallest Addition</a:t>
            </a: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Largest Subtraction</a:t>
            </a: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Smallest Subtraction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40963" name="Explosion 1 40962"/>
          <p:cNvSpPr/>
          <p:nvPr/>
        </p:nvSpPr>
        <p:spPr>
          <a:xfrm>
            <a:off x="6732588" y="1268413"/>
            <a:ext cx="1979612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64" name="Text Box 40963"/>
          <p:cNvSpPr txBox="1"/>
          <p:nvPr/>
        </p:nvSpPr>
        <p:spPr>
          <a:xfrm>
            <a:off x="7272338" y="1808163"/>
            <a:ext cx="14398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18395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40965" name="Explosion 1 40964"/>
          <p:cNvSpPr/>
          <p:nvPr/>
        </p:nvSpPr>
        <p:spPr>
          <a:xfrm>
            <a:off x="5111750" y="2528888"/>
            <a:ext cx="1979613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66" name="Text Box 40965"/>
          <p:cNvSpPr txBox="1"/>
          <p:nvPr/>
        </p:nvSpPr>
        <p:spPr>
          <a:xfrm>
            <a:off x="5651500" y="3068638"/>
            <a:ext cx="9001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6047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40967" name="Explosion 1 40966"/>
          <p:cNvSpPr/>
          <p:nvPr/>
        </p:nvSpPr>
        <p:spPr>
          <a:xfrm>
            <a:off x="6732588" y="3968750"/>
            <a:ext cx="1979612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68" name="Text Box 40967"/>
          <p:cNvSpPr txBox="1"/>
          <p:nvPr/>
        </p:nvSpPr>
        <p:spPr>
          <a:xfrm>
            <a:off x="7272338" y="4508500"/>
            <a:ext cx="9001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7531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40969" name="Explosion 1 40968"/>
          <p:cNvSpPr/>
          <p:nvPr/>
        </p:nvSpPr>
        <p:spPr>
          <a:xfrm>
            <a:off x="5111750" y="5238750"/>
            <a:ext cx="1979613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70" name="Text Box 40969"/>
          <p:cNvSpPr txBox="1"/>
          <p:nvPr/>
        </p:nvSpPr>
        <p:spPr>
          <a:xfrm>
            <a:off x="5832475" y="5768975"/>
            <a:ext cx="7207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247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40971" name="Text Box 40970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Question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Text Box 41985"/>
          <p:cNvSpPr txBox="1"/>
          <p:nvPr/>
        </p:nvSpPr>
        <p:spPr>
          <a:xfrm>
            <a:off x="1331913" y="1268413"/>
            <a:ext cx="7227887" cy="4838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Largest Addition</a:t>
            </a: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Smallest Addition</a:t>
            </a: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Largest Subtraction</a:t>
            </a: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endParaRPr lang="en-GB" altLang="x-none" sz="2400">
              <a:solidFill>
                <a:srgbClr val="000066"/>
              </a:solidFill>
              <a:latin typeface="Times New Roman" panose="02020603050405020304" charset="0"/>
            </a:endParaRP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GB" altLang="x-none" sz="2400">
                <a:solidFill>
                  <a:srgbClr val="000066"/>
                </a:solidFill>
                <a:latin typeface="Times New Roman" panose="02020603050405020304" charset="0"/>
              </a:rPr>
              <a:t>Smallest Subtraction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41987" name="Explosion 1 41986"/>
          <p:cNvSpPr/>
          <p:nvPr/>
        </p:nvSpPr>
        <p:spPr>
          <a:xfrm>
            <a:off x="6732588" y="1268413"/>
            <a:ext cx="1979612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988" name="Text Box 41987"/>
          <p:cNvSpPr txBox="1"/>
          <p:nvPr/>
        </p:nvSpPr>
        <p:spPr>
          <a:xfrm>
            <a:off x="7092950" y="1808163"/>
            <a:ext cx="12604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189391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41989" name="Explosion 1 41988"/>
          <p:cNvSpPr/>
          <p:nvPr/>
        </p:nvSpPr>
        <p:spPr>
          <a:xfrm>
            <a:off x="5111750" y="2528888"/>
            <a:ext cx="1979613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990" name="Text Box 41989"/>
          <p:cNvSpPr txBox="1"/>
          <p:nvPr/>
        </p:nvSpPr>
        <p:spPr>
          <a:xfrm>
            <a:off x="5651500" y="3068638"/>
            <a:ext cx="108108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16047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41991" name="Explosion 1 41990"/>
          <p:cNvSpPr/>
          <p:nvPr/>
        </p:nvSpPr>
        <p:spPr>
          <a:xfrm>
            <a:off x="6732588" y="3968750"/>
            <a:ext cx="1979612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992" name="Text Box 41991"/>
          <p:cNvSpPr txBox="1"/>
          <p:nvPr/>
        </p:nvSpPr>
        <p:spPr>
          <a:xfrm>
            <a:off x="7272338" y="4508500"/>
            <a:ext cx="10810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97531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41993" name="Explosion 1 41992"/>
          <p:cNvSpPr/>
          <p:nvPr/>
        </p:nvSpPr>
        <p:spPr>
          <a:xfrm>
            <a:off x="5111750" y="5238750"/>
            <a:ext cx="1979613" cy="1619250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994" name="Text Box 41993"/>
          <p:cNvSpPr txBox="1"/>
          <p:nvPr/>
        </p:nvSpPr>
        <p:spPr>
          <a:xfrm>
            <a:off x="5832475" y="5768975"/>
            <a:ext cx="7207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247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41995" name="Text Box 41994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Question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6670" name="Group 26669"/>
          <p:cNvGrpSpPr/>
          <p:nvPr/>
        </p:nvGrpSpPr>
        <p:grpSpPr>
          <a:xfrm>
            <a:off x="1905000" y="1357313"/>
            <a:ext cx="6794500" cy="4357687"/>
            <a:chOff x="1200" y="855"/>
            <a:chExt cx="4280" cy="2745"/>
          </a:xfrm>
        </p:grpSpPr>
        <p:sp>
          <p:nvSpPr>
            <p:cNvPr id="26626" name="Text Box 26625"/>
            <p:cNvSpPr txBox="1"/>
            <p:nvPr/>
          </p:nvSpPr>
          <p:spPr>
            <a:xfrm>
              <a:off x="1220" y="855"/>
              <a:ext cx="4060" cy="63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marL="457200" indent="-457200" algn="ctr"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Choose as many circles as you want so that </a:t>
              </a:r>
              <a:endParaRPr lang="en-GB" altLang="x-none" sz="2400" b="1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marL="457200" indent="-457200" algn="ctr"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the total adds up to 50.</a:t>
              </a:r>
              <a:endParaRPr lang="en-GB" altLang="x-none" sz="2400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28" name="Oval 26627"/>
            <p:cNvSpPr/>
            <p:nvPr/>
          </p:nvSpPr>
          <p:spPr>
            <a:xfrm>
              <a:off x="2352" y="1872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29" name="Text Box 26628"/>
            <p:cNvSpPr txBox="1"/>
            <p:nvPr/>
          </p:nvSpPr>
          <p:spPr>
            <a:xfrm>
              <a:off x="2408" y="1936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24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31" name="Oval 26630"/>
            <p:cNvSpPr/>
            <p:nvPr/>
          </p:nvSpPr>
          <p:spPr>
            <a:xfrm>
              <a:off x="3096" y="1872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32" name="Text Box 26631"/>
            <p:cNvSpPr txBox="1"/>
            <p:nvPr/>
          </p:nvSpPr>
          <p:spPr>
            <a:xfrm>
              <a:off x="3161" y="1944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15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34" name="Oval 26633"/>
            <p:cNvSpPr/>
            <p:nvPr/>
          </p:nvSpPr>
          <p:spPr>
            <a:xfrm>
              <a:off x="3840" y="1872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35" name="Text Box 26634"/>
            <p:cNvSpPr txBox="1"/>
            <p:nvPr/>
          </p:nvSpPr>
          <p:spPr>
            <a:xfrm>
              <a:off x="3912" y="1942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33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37" name="Oval 26636"/>
            <p:cNvSpPr/>
            <p:nvPr/>
          </p:nvSpPr>
          <p:spPr>
            <a:xfrm>
              <a:off x="1632" y="2544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38" name="Text Box 26637"/>
            <p:cNvSpPr txBox="1"/>
            <p:nvPr/>
          </p:nvSpPr>
          <p:spPr>
            <a:xfrm>
              <a:off x="1705" y="2607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30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40" name="Oval 26639"/>
            <p:cNvSpPr/>
            <p:nvPr/>
          </p:nvSpPr>
          <p:spPr>
            <a:xfrm>
              <a:off x="2352" y="2544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41" name="Text Box 26640"/>
            <p:cNvSpPr txBox="1"/>
            <p:nvPr/>
          </p:nvSpPr>
          <p:spPr>
            <a:xfrm>
              <a:off x="2448" y="2600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6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43" name="Oval 26642"/>
            <p:cNvSpPr/>
            <p:nvPr/>
          </p:nvSpPr>
          <p:spPr>
            <a:xfrm>
              <a:off x="3096" y="2544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44" name="Text Box 26643"/>
            <p:cNvSpPr txBox="1"/>
            <p:nvPr/>
          </p:nvSpPr>
          <p:spPr>
            <a:xfrm>
              <a:off x="3168" y="2623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19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46" name="Oval 26645"/>
            <p:cNvSpPr/>
            <p:nvPr/>
          </p:nvSpPr>
          <p:spPr>
            <a:xfrm>
              <a:off x="3840" y="2544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47" name="Text Box 26646"/>
            <p:cNvSpPr txBox="1"/>
            <p:nvPr/>
          </p:nvSpPr>
          <p:spPr>
            <a:xfrm>
              <a:off x="3912" y="2600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18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49" name="Oval 26648"/>
            <p:cNvSpPr/>
            <p:nvPr/>
          </p:nvSpPr>
          <p:spPr>
            <a:xfrm>
              <a:off x="4560" y="2544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50" name="Text Box 26649"/>
            <p:cNvSpPr txBox="1"/>
            <p:nvPr/>
          </p:nvSpPr>
          <p:spPr>
            <a:xfrm>
              <a:off x="4640" y="2600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12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52" name="Oval 26651"/>
            <p:cNvSpPr/>
            <p:nvPr/>
          </p:nvSpPr>
          <p:spPr>
            <a:xfrm>
              <a:off x="1200" y="3168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53" name="Text Box 26652"/>
            <p:cNvSpPr txBox="1"/>
            <p:nvPr/>
          </p:nvSpPr>
          <p:spPr>
            <a:xfrm>
              <a:off x="1304" y="3231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55" name="Oval 26654"/>
            <p:cNvSpPr/>
            <p:nvPr/>
          </p:nvSpPr>
          <p:spPr>
            <a:xfrm>
              <a:off x="1968" y="3168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56" name="Text Box 26655"/>
            <p:cNvSpPr txBox="1"/>
            <p:nvPr/>
          </p:nvSpPr>
          <p:spPr>
            <a:xfrm>
              <a:off x="2041" y="3224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21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58" name="Oval 26657"/>
            <p:cNvSpPr/>
            <p:nvPr/>
          </p:nvSpPr>
          <p:spPr>
            <a:xfrm>
              <a:off x="2736" y="3168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59" name="Text Box 26658"/>
            <p:cNvSpPr txBox="1"/>
            <p:nvPr/>
          </p:nvSpPr>
          <p:spPr>
            <a:xfrm>
              <a:off x="2800" y="3239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27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61" name="Oval 26660"/>
            <p:cNvSpPr/>
            <p:nvPr/>
          </p:nvSpPr>
          <p:spPr>
            <a:xfrm>
              <a:off x="3504" y="3168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62" name="Text Box 26661"/>
            <p:cNvSpPr txBox="1"/>
            <p:nvPr/>
          </p:nvSpPr>
          <p:spPr>
            <a:xfrm>
              <a:off x="3607" y="3232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9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64" name="Oval 26663"/>
            <p:cNvSpPr/>
            <p:nvPr/>
          </p:nvSpPr>
          <p:spPr>
            <a:xfrm>
              <a:off x="4224" y="3168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65" name="Text Box 26664"/>
            <p:cNvSpPr txBox="1"/>
            <p:nvPr/>
          </p:nvSpPr>
          <p:spPr>
            <a:xfrm>
              <a:off x="4288" y="3247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25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  <p:sp>
          <p:nvSpPr>
            <p:cNvPr id="26667" name="Oval 26666"/>
            <p:cNvSpPr/>
            <p:nvPr/>
          </p:nvSpPr>
          <p:spPr>
            <a:xfrm>
              <a:off x="4992" y="3168"/>
              <a:ext cx="432" cy="432"/>
            </a:xfrm>
            <a:prstGeom prst="ellipse">
              <a:avLst/>
            </a:prstGeom>
            <a:solidFill>
              <a:srgbClr val="99CC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6668" name="Text Box 26667"/>
            <p:cNvSpPr txBox="1"/>
            <p:nvPr/>
          </p:nvSpPr>
          <p:spPr>
            <a:xfrm>
              <a:off x="5048" y="3248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GB" altLang="x-none" sz="2400" b="1">
                  <a:latin typeface="Times New Roman" panose="02020603050405020304" charset="0"/>
                  <a:cs typeface="Times New Roman" panose="02020603050405020304" charset="0"/>
                </a:rPr>
                <a:t>39</a:t>
              </a:r>
              <a:endParaRPr lang="en-GB" altLang="x-none" sz="2400" b="1">
                <a:latin typeface="Times New Roman" panose="02020603050405020304" charset="0"/>
                <a:ea typeface="Times New Roman" panose="0202060305040502030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1" name="Text Box 27650"/>
          <p:cNvSpPr txBox="1"/>
          <p:nvPr/>
        </p:nvSpPr>
        <p:spPr>
          <a:xfrm>
            <a:off x="1936750" y="1357313"/>
            <a:ext cx="6445250" cy="1004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algn="ctr"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Choose as many circles as you want so that </a:t>
            </a:r>
            <a:endParaRPr lang="en-GB" altLang="x-none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 algn="ctr"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the total adds up to 50.</a:t>
            </a:r>
            <a:endParaRPr lang="en-GB" altLang="x-none" sz="2400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52" name="Oval 27651"/>
          <p:cNvSpPr/>
          <p:nvPr/>
        </p:nvSpPr>
        <p:spPr>
          <a:xfrm>
            <a:off x="3733800" y="29718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53" name="Text Box 27652"/>
          <p:cNvSpPr txBox="1"/>
          <p:nvPr/>
        </p:nvSpPr>
        <p:spPr>
          <a:xfrm>
            <a:off x="3822700" y="3073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24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54" name="Oval 27653"/>
          <p:cNvSpPr/>
          <p:nvPr/>
        </p:nvSpPr>
        <p:spPr>
          <a:xfrm>
            <a:off x="4914900" y="29718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55" name="Text Box 27654"/>
          <p:cNvSpPr txBox="1"/>
          <p:nvPr/>
        </p:nvSpPr>
        <p:spPr>
          <a:xfrm>
            <a:off x="5018088" y="30861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15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56" name="Oval 27655"/>
          <p:cNvSpPr/>
          <p:nvPr/>
        </p:nvSpPr>
        <p:spPr>
          <a:xfrm>
            <a:off x="6096000" y="29718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57" name="Text Box 27656"/>
          <p:cNvSpPr txBox="1"/>
          <p:nvPr/>
        </p:nvSpPr>
        <p:spPr>
          <a:xfrm>
            <a:off x="6210300" y="3082925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33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58" name="Oval 27657"/>
          <p:cNvSpPr/>
          <p:nvPr/>
        </p:nvSpPr>
        <p:spPr>
          <a:xfrm>
            <a:off x="2590800" y="40386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59" name="Text Box 27658"/>
          <p:cNvSpPr txBox="1"/>
          <p:nvPr/>
        </p:nvSpPr>
        <p:spPr>
          <a:xfrm>
            <a:off x="2706688" y="4138613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30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60" name="Oval 27659"/>
          <p:cNvSpPr/>
          <p:nvPr/>
        </p:nvSpPr>
        <p:spPr>
          <a:xfrm>
            <a:off x="3582988" y="3859213"/>
            <a:ext cx="1079500" cy="10795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61" name="Text Box 27660"/>
          <p:cNvSpPr txBox="1"/>
          <p:nvPr/>
        </p:nvSpPr>
        <p:spPr>
          <a:xfrm>
            <a:off x="3873500" y="4040188"/>
            <a:ext cx="685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600" b="1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GB" altLang="x-none" sz="3600" b="1">
              <a:solidFill>
                <a:schemeClr val="bg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62" name="Oval 27661"/>
          <p:cNvSpPr/>
          <p:nvPr/>
        </p:nvSpPr>
        <p:spPr>
          <a:xfrm>
            <a:off x="4764088" y="3859213"/>
            <a:ext cx="1079500" cy="10795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63" name="Text Box 27662"/>
          <p:cNvSpPr txBox="1"/>
          <p:nvPr/>
        </p:nvSpPr>
        <p:spPr>
          <a:xfrm>
            <a:off x="5029200" y="4087813"/>
            <a:ext cx="6858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 b="1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19</a:t>
            </a:r>
            <a:endParaRPr lang="en-GB" altLang="x-none" sz="3200" b="1">
              <a:solidFill>
                <a:schemeClr val="bg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64" name="Oval 27663"/>
          <p:cNvSpPr/>
          <p:nvPr/>
        </p:nvSpPr>
        <p:spPr>
          <a:xfrm>
            <a:off x="6096000" y="40386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65" name="Text Box 27664"/>
          <p:cNvSpPr txBox="1"/>
          <p:nvPr/>
        </p:nvSpPr>
        <p:spPr>
          <a:xfrm>
            <a:off x="6210300" y="41275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18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66" name="Oval 27665"/>
          <p:cNvSpPr/>
          <p:nvPr/>
        </p:nvSpPr>
        <p:spPr>
          <a:xfrm>
            <a:off x="7239000" y="40386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67" name="Text Box 27666"/>
          <p:cNvSpPr txBox="1"/>
          <p:nvPr/>
        </p:nvSpPr>
        <p:spPr>
          <a:xfrm>
            <a:off x="7366000" y="41275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12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68" name="Oval 27667"/>
          <p:cNvSpPr/>
          <p:nvPr/>
        </p:nvSpPr>
        <p:spPr>
          <a:xfrm>
            <a:off x="1905000" y="50292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69" name="Text Box 27668"/>
          <p:cNvSpPr txBox="1"/>
          <p:nvPr/>
        </p:nvSpPr>
        <p:spPr>
          <a:xfrm>
            <a:off x="2070100" y="5129213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3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70" name="Oval 27669"/>
          <p:cNvSpPr/>
          <p:nvPr/>
        </p:nvSpPr>
        <p:spPr>
          <a:xfrm>
            <a:off x="3124200" y="50292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71" name="Text Box 27670"/>
          <p:cNvSpPr txBox="1"/>
          <p:nvPr/>
        </p:nvSpPr>
        <p:spPr>
          <a:xfrm>
            <a:off x="3240088" y="51181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21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72" name="Oval 27671"/>
          <p:cNvSpPr/>
          <p:nvPr/>
        </p:nvSpPr>
        <p:spPr>
          <a:xfrm>
            <a:off x="4343400" y="50292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73" name="Text Box 27672"/>
          <p:cNvSpPr txBox="1"/>
          <p:nvPr/>
        </p:nvSpPr>
        <p:spPr>
          <a:xfrm>
            <a:off x="4445000" y="5141913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27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74" name="Oval 27673"/>
          <p:cNvSpPr/>
          <p:nvPr/>
        </p:nvSpPr>
        <p:spPr>
          <a:xfrm>
            <a:off x="5562600" y="50292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75" name="Text Box 27674"/>
          <p:cNvSpPr txBox="1"/>
          <p:nvPr/>
        </p:nvSpPr>
        <p:spPr>
          <a:xfrm>
            <a:off x="5726113" y="51308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9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76" name="Oval 27675"/>
          <p:cNvSpPr/>
          <p:nvPr/>
        </p:nvSpPr>
        <p:spPr>
          <a:xfrm>
            <a:off x="6554788" y="4849813"/>
            <a:ext cx="1079500" cy="10795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77" name="Text Box 27676"/>
          <p:cNvSpPr txBox="1"/>
          <p:nvPr/>
        </p:nvSpPr>
        <p:spPr>
          <a:xfrm>
            <a:off x="6794500" y="5103813"/>
            <a:ext cx="6858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 b="1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25</a:t>
            </a:r>
            <a:endParaRPr lang="en-GB" altLang="x-none" sz="3200" b="1">
              <a:solidFill>
                <a:schemeClr val="bg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7678" name="Oval 27677"/>
          <p:cNvSpPr/>
          <p:nvPr/>
        </p:nvSpPr>
        <p:spPr>
          <a:xfrm>
            <a:off x="7924800" y="5029200"/>
            <a:ext cx="685800" cy="685800"/>
          </a:xfrm>
          <a:prstGeom prst="ellipse">
            <a:avLst/>
          </a:pr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79" name="Text Box 27678"/>
          <p:cNvSpPr txBox="1"/>
          <p:nvPr/>
        </p:nvSpPr>
        <p:spPr>
          <a:xfrm>
            <a:off x="8013700" y="51562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39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21" name="Text Box 25620"/>
          <p:cNvSpPr txBox="1"/>
          <p:nvPr/>
        </p:nvSpPr>
        <p:spPr>
          <a:xfrm>
            <a:off x="1331913" y="1268413"/>
            <a:ext cx="72278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The numbers from 6 to 9 are printed on 4 cards.</a:t>
            </a:r>
            <a:r>
              <a:rPr sz="2400">
                <a:latin typeface="Times New Roman" panose="02020603050405020304" charset="0"/>
              </a:rPr>
              <a:t> 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25622" name="Text Box 25621"/>
          <p:cNvSpPr txBox="1"/>
          <p:nvPr/>
        </p:nvSpPr>
        <p:spPr>
          <a:xfrm>
            <a:off x="2051050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6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5623" name="Text Box 25622"/>
          <p:cNvSpPr txBox="1"/>
          <p:nvPr/>
        </p:nvSpPr>
        <p:spPr>
          <a:xfrm>
            <a:off x="31321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7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5624" name="Text Box 25623"/>
          <p:cNvSpPr txBox="1"/>
          <p:nvPr/>
        </p:nvSpPr>
        <p:spPr>
          <a:xfrm>
            <a:off x="42116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8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5625" name="Text Box 25624"/>
          <p:cNvSpPr txBox="1"/>
          <p:nvPr/>
        </p:nvSpPr>
        <p:spPr>
          <a:xfrm>
            <a:off x="5292725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9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5626" name="Text Box 25625"/>
          <p:cNvSpPr txBox="1"/>
          <p:nvPr/>
        </p:nvSpPr>
        <p:spPr>
          <a:xfrm>
            <a:off x="1331913" y="3068638"/>
            <a:ext cx="722788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By arranging the cards in the sum below, what are the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largest</a:t>
            </a:r>
            <a:r>
              <a:rPr lang="en-GB" altLang="x-none" sz="2400">
                <a:latin typeface="Times New Roman" panose="02020603050405020304" charset="0"/>
              </a:rPr>
              <a:t> and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smallest</a:t>
            </a:r>
            <a:r>
              <a:rPr lang="en-GB" altLang="x-none" sz="2400">
                <a:latin typeface="Times New Roman" panose="02020603050405020304" charset="0"/>
              </a:rPr>
              <a:t> possible totals?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25627" name="Text Box 25626"/>
          <p:cNvSpPr txBox="1"/>
          <p:nvPr/>
        </p:nvSpPr>
        <p:spPr>
          <a:xfrm>
            <a:off x="2771775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5628" name="Text Box 25627"/>
          <p:cNvSpPr txBox="1"/>
          <p:nvPr/>
        </p:nvSpPr>
        <p:spPr>
          <a:xfrm>
            <a:off x="3492500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5629" name="Text Box 25628"/>
          <p:cNvSpPr txBox="1"/>
          <p:nvPr/>
        </p:nvSpPr>
        <p:spPr>
          <a:xfrm>
            <a:off x="2771775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5630" name="Text Box 25629"/>
          <p:cNvSpPr txBox="1"/>
          <p:nvPr/>
        </p:nvSpPr>
        <p:spPr>
          <a:xfrm>
            <a:off x="3492500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5631" name="Straight Connector 25630"/>
          <p:cNvSpPr/>
          <p:nvPr/>
        </p:nvSpPr>
        <p:spPr>
          <a:xfrm>
            <a:off x="2592388" y="5948363"/>
            <a:ext cx="16192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32" name="Text Box 25631"/>
          <p:cNvSpPr txBox="1"/>
          <p:nvPr/>
        </p:nvSpPr>
        <p:spPr>
          <a:xfrm>
            <a:off x="4392613" y="4689475"/>
            <a:ext cx="719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</a:rPr>
              <a:t>+</a:t>
            </a:r>
            <a:endParaRPr sz="2400" b="1">
              <a:latin typeface="Times New Roman" panose="02020603050405020304" charset="0"/>
            </a:endParaRPr>
          </a:p>
        </p:txBody>
      </p:sp>
      <p:sp>
        <p:nvSpPr>
          <p:cNvPr id="25633" name="Text Box 25632"/>
          <p:cNvSpPr txBox="1"/>
          <p:nvPr/>
        </p:nvSpPr>
        <p:spPr>
          <a:xfrm>
            <a:off x="1331913" y="6129338"/>
            <a:ext cx="78120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Explain how you know these are the required totals?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25634" name="Text Box 25633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Answer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Text Box 28673"/>
          <p:cNvSpPr txBox="1"/>
          <p:nvPr/>
        </p:nvSpPr>
        <p:spPr>
          <a:xfrm>
            <a:off x="1331913" y="1268413"/>
            <a:ext cx="72278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The numbers from 6 to 9 are printed on 4 cards.</a:t>
            </a:r>
            <a:r>
              <a:rPr sz="2400">
                <a:latin typeface="Times New Roman" panose="02020603050405020304" charset="0"/>
              </a:rPr>
              <a:t> 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28675" name="Text Box 28674"/>
          <p:cNvSpPr txBox="1"/>
          <p:nvPr/>
        </p:nvSpPr>
        <p:spPr>
          <a:xfrm>
            <a:off x="2051050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6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8676" name="Text Box 28675"/>
          <p:cNvSpPr txBox="1"/>
          <p:nvPr/>
        </p:nvSpPr>
        <p:spPr>
          <a:xfrm>
            <a:off x="31321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7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8677" name="Text Box 28676"/>
          <p:cNvSpPr txBox="1"/>
          <p:nvPr/>
        </p:nvSpPr>
        <p:spPr>
          <a:xfrm>
            <a:off x="42116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8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8678" name="Text Box 28677"/>
          <p:cNvSpPr txBox="1"/>
          <p:nvPr/>
        </p:nvSpPr>
        <p:spPr>
          <a:xfrm>
            <a:off x="5292725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9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8679" name="Text Box 28678"/>
          <p:cNvSpPr txBox="1"/>
          <p:nvPr/>
        </p:nvSpPr>
        <p:spPr>
          <a:xfrm>
            <a:off x="1331913" y="3068638"/>
            <a:ext cx="722788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By arranging the cards in the sum below, what are the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largest</a:t>
            </a:r>
            <a:r>
              <a:rPr lang="en-GB" altLang="x-none" sz="2400">
                <a:latin typeface="Times New Roman" panose="02020603050405020304" charset="0"/>
              </a:rPr>
              <a:t> and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smallest</a:t>
            </a:r>
            <a:r>
              <a:rPr lang="en-GB" altLang="x-none" sz="2400">
                <a:latin typeface="Times New Roman" panose="02020603050405020304" charset="0"/>
              </a:rPr>
              <a:t> positive differences?</a:t>
            </a:r>
            <a:r>
              <a:rPr sz="2400">
                <a:latin typeface="Times New Roman" panose="02020603050405020304" charset="0"/>
              </a:rPr>
              <a:t> 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28680" name="Text Box 28679"/>
          <p:cNvSpPr txBox="1"/>
          <p:nvPr/>
        </p:nvSpPr>
        <p:spPr>
          <a:xfrm>
            <a:off x="2771775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8681" name="Text Box 28680"/>
          <p:cNvSpPr txBox="1"/>
          <p:nvPr/>
        </p:nvSpPr>
        <p:spPr>
          <a:xfrm>
            <a:off x="3492500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8682" name="Text Box 28681"/>
          <p:cNvSpPr txBox="1"/>
          <p:nvPr/>
        </p:nvSpPr>
        <p:spPr>
          <a:xfrm>
            <a:off x="2771775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8683" name="Text Box 28682"/>
          <p:cNvSpPr txBox="1"/>
          <p:nvPr/>
        </p:nvSpPr>
        <p:spPr>
          <a:xfrm>
            <a:off x="3492500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8684" name="Straight Connector 28683"/>
          <p:cNvSpPr/>
          <p:nvPr/>
        </p:nvSpPr>
        <p:spPr>
          <a:xfrm>
            <a:off x="2592388" y="5948363"/>
            <a:ext cx="16192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5" name="Text Box 28684"/>
          <p:cNvSpPr txBox="1"/>
          <p:nvPr/>
        </p:nvSpPr>
        <p:spPr>
          <a:xfrm>
            <a:off x="4392613" y="4689475"/>
            <a:ext cx="719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 b="1">
                <a:latin typeface="Times New Roman" panose="02020603050405020304" charset="0"/>
                <a:cs typeface="Times New Roman" panose="02020603050405020304" charset="0"/>
              </a:rPr>
              <a:t>−</a:t>
            </a:r>
            <a:endParaRPr lang="en-GB" altLang="x-none" sz="2400" b="1"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8686" name="Text Box 28685"/>
          <p:cNvSpPr txBox="1"/>
          <p:nvPr/>
        </p:nvSpPr>
        <p:spPr>
          <a:xfrm>
            <a:off x="1331913" y="6129338"/>
            <a:ext cx="78120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Explain how you know these are the required differences?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28687" name="Text Box 28686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Answer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Text Box 29697"/>
          <p:cNvSpPr txBox="1"/>
          <p:nvPr/>
        </p:nvSpPr>
        <p:spPr>
          <a:xfrm>
            <a:off x="1331913" y="1268413"/>
            <a:ext cx="72278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Now use 6 cards</a:t>
            </a:r>
            <a:r>
              <a:rPr sz="2400">
                <a:latin typeface="Times New Roman" panose="02020603050405020304" charset="0"/>
              </a:rPr>
              <a:t> 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29699" name="Text Box 29698"/>
          <p:cNvSpPr txBox="1"/>
          <p:nvPr/>
        </p:nvSpPr>
        <p:spPr>
          <a:xfrm>
            <a:off x="2051050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4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9700" name="Text Box 29699"/>
          <p:cNvSpPr txBox="1"/>
          <p:nvPr/>
        </p:nvSpPr>
        <p:spPr>
          <a:xfrm>
            <a:off x="31321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5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9701" name="Text Box 29700"/>
          <p:cNvSpPr txBox="1"/>
          <p:nvPr/>
        </p:nvSpPr>
        <p:spPr>
          <a:xfrm>
            <a:off x="42116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6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9702" name="Text Box 29701"/>
          <p:cNvSpPr txBox="1"/>
          <p:nvPr/>
        </p:nvSpPr>
        <p:spPr>
          <a:xfrm>
            <a:off x="5292725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7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9703" name="Text Box 29702"/>
          <p:cNvSpPr txBox="1"/>
          <p:nvPr/>
        </p:nvSpPr>
        <p:spPr>
          <a:xfrm>
            <a:off x="1331913" y="3068638"/>
            <a:ext cx="722788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a)  By arranging the cards in the sum below, what are the    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largest</a:t>
            </a:r>
            <a:r>
              <a:rPr lang="en-GB" altLang="x-none" sz="2400">
                <a:latin typeface="Times New Roman" panose="02020603050405020304" charset="0"/>
              </a:rPr>
              <a:t> and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smallest</a:t>
            </a:r>
            <a:r>
              <a:rPr lang="en-GB" altLang="x-none" sz="2400">
                <a:latin typeface="Times New Roman" panose="02020603050405020304" charset="0"/>
              </a:rPr>
              <a:t> possible totals?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29704" name="Text Box 29703"/>
          <p:cNvSpPr txBox="1"/>
          <p:nvPr/>
        </p:nvSpPr>
        <p:spPr>
          <a:xfrm>
            <a:off x="2771775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9705" name="Text Box 29704"/>
          <p:cNvSpPr txBox="1"/>
          <p:nvPr/>
        </p:nvSpPr>
        <p:spPr>
          <a:xfrm>
            <a:off x="3492500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9706" name="Text Box 29705"/>
          <p:cNvSpPr txBox="1"/>
          <p:nvPr/>
        </p:nvSpPr>
        <p:spPr>
          <a:xfrm>
            <a:off x="2771775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9707" name="Text Box 29706"/>
          <p:cNvSpPr txBox="1"/>
          <p:nvPr/>
        </p:nvSpPr>
        <p:spPr>
          <a:xfrm>
            <a:off x="3492500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9708" name="Straight Connector 29707"/>
          <p:cNvSpPr/>
          <p:nvPr/>
        </p:nvSpPr>
        <p:spPr>
          <a:xfrm>
            <a:off x="2592388" y="5948363"/>
            <a:ext cx="2339975" cy="1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0" name="Text Box 29709"/>
          <p:cNvSpPr txBox="1"/>
          <p:nvPr/>
        </p:nvSpPr>
        <p:spPr>
          <a:xfrm>
            <a:off x="61928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8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9711" name="Text Box 29710"/>
          <p:cNvSpPr txBox="1"/>
          <p:nvPr/>
        </p:nvSpPr>
        <p:spPr>
          <a:xfrm>
            <a:off x="7273925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9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29712" name="Text Box 29711"/>
          <p:cNvSpPr txBox="1"/>
          <p:nvPr/>
        </p:nvSpPr>
        <p:spPr>
          <a:xfrm>
            <a:off x="4211638" y="414972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9713" name="Text Box 29712"/>
          <p:cNvSpPr txBox="1"/>
          <p:nvPr/>
        </p:nvSpPr>
        <p:spPr>
          <a:xfrm>
            <a:off x="4211638" y="50498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29714" name="Text Box 29713"/>
          <p:cNvSpPr txBox="1"/>
          <p:nvPr/>
        </p:nvSpPr>
        <p:spPr>
          <a:xfrm>
            <a:off x="1331913" y="6129338"/>
            <a:ext cx="78120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b) What are the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largest</a:t>
            </a:r>
            <a:r>
              <a:rPr lang="en-GB" altLang="x-none" sz="2400">
                <a:latin typeface="Times New Roman" panose="02020603050405020304" charset="0"/>
              </a:rPr>
              <a:t> and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smallest</a:t>
            </a:r>
            <a:r>
              <a:rPr lang="en-GB" altLang="x-none" sz="2400">
                <a:latin typeface="Times New Roman" panose="02020603050405020304" charset="0"/>
              </a:rPr>
              <a:t> possible differences?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29715" name="Text Box 29714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Answer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Text Box 31745"/>
          <p:cNvSpPr txBox="1"/>
          <p:nvPr/>
        </p:nvSpPr>
        <p:spPr>
          <a:xfrm>
            <a:off x="1331913" y="1268413"/>
            <a:ext cx="72278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Now use 8 cards</a:t>
            </a:r>
            <a:r>
              <a:rPr sz="2400">
                <a:latin typeface="Times New Roman" panose="02020603050405020304" charset="0"/>
              </a:rPr>
              <a:t> 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1747" name="Text Box 31746"/>
          <p:cNvSpPr txBox="1"/>
          <p:nvPr/>
        </p:nvSpPr>
        <p:spPr>
          <a:xfrm>
            <a:off x="367188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4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1748" name="Text Box 31747"/>
          <p:cNvSpPr txBox="1"/>
          <p:nvPr/>
        </p:nvSpPr>
        <p:spPr>
          <a:xfrm>
            <a:off x="4391025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5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1749" name="Text Box 31748"/>
          <p:cNvSpPr txBox="1"/>
          <p:nvPr/>
        </p:nvSpPr>
        <p:spPr>
          <a:xfrm>
            <a:off x="51133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6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1750" name="Text Box 31749"/>
          <p:cNvSpPr txBox="1"/>
          <p:nvPr/>
        </p:nvSpPr>
        <p:spPr>
          <a:xfrm>
            <a:off x="5832475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7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1751" name="Text Box 31750"/>
          <p:cNvSpPr txBox="1"/>
          <p:nvPr/>
        </p:nvSpPr>
        <p:spPr>
          <a:xfrm>
            <a:off x="1331913" y="3068638"/>
            <a:ext cx="722788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a)  By arranging the cards in the sum below, what are the    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largest</a:t>
            </a:r>
            <a:r>
              <a:rPr lang="en-GB" altLang="x-none" sz="2400">
                <a:latin typeface="Times New Roman" panose="02020603050405020304" charset="0"/>
              </a:rPr>
              <a:t> and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smallest</a:t>
            </a:r>
            <a:r>
              <a:rPr lang="en-GB" altLang="x-none" sz="2400">
                <a:latin typeface="Times New Roman" panose="02020603050405020304" charset="0"/>
              </a:rPr>
              <a:t> possible totals?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1752" name="Text Box 31751"/>
          <p:cNvSpPr txBox="1"/>
          <p:nvPr/>
        </p:nvSpPr>
        <p:spPr>
          <a:xfrm>
            <a:off x="2771775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1753" name="Text Box 31752"/>
          <p:cNvSpPr txBox="1"/>
          <p:nvPr/>
        </p:nvSpPr>
        <p:spPr>
          <a:xfrm>
            <a:off x="3492500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1754" name="Text Box 31753"/>
          <p:cNvSpPr txBox="1"/>
          <p:nvPr/>
        </p:nvSpPr>
        <p:spPr>
          <a:xfrm>
            <a:off x="2771775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1755" name="Text Box 31754"/>
          <p:cNvSpPr txBox="1"/>
          <p:nvPr/>
        </p:nvSpPr>
        <p:spPr>
          <a:xfrm>
            <a:off x="3492500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1756" name="Straight Connector 31755"/>
          <p:cNvSpPr/>
          <p:nvPr/>
        </p:nvSpPr>
        <p:spPr>
          <a:xfrm>
            <a:off x="2592388" y="5948363"/>
            <a:ext cx="3059112" cy="1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7" name="Text Box 31756"/>
          <p:cNvSpPr txBox="1"/>
          <p:nvPr/>
        </p:nvSpPr>
        <p:spPr>
          <a:xfrm>
            <a:off x="6553200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8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1758" name="Text Box 31757"/>
          <p:cNvSpPr txBox="1"/>
          <p:nvPr/>
        </p:nvSpPr>
        <p:spPr>
          <a:xfrm>
            <a:off x="72723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9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1759" name="Text Box 31758"/>
          <p:cNvSpPr txBox="1"/>
          <p:nvPr/>
        </p:nvSpPr>
        <p:spPr>
          <a:xfrm>
            <a:off x="4211638" y="414972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1760" name="Text Box 31759"/>
          <p:cNvSpPr txBox="1"/>
          <p:nvPr/>
        </p:nvSpPr>
        <p:spPr>
          <a:xfrm>
            <a:off x="4211638" y="50498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1761" name="Text Box 31760"/>
          <p:cNvSpPr txBox="1"/>
          <p:nvPr/>
        </p:nvSpPr>
        <p:spPr>
          <a:xfrm>
            <a:off x="1331913" y="6129338"/>
            <a:ext cx="78120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b) What are the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largest</a:t>
            </a:r>
            <a:r>
              <a:rPr lang="en-GB" altLang="x-none" sz="2400">
                <a:latin typeface="Times New Roman" panose="02020603050405020304" charset="0"/>
              </a:rPr>
              <a:t> and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smallest</a:t>
            </a:r>
            <a:r>
              <a:rPr lang="en-GB" altLang="x-none" sz="2400">
                <a:latin typeface="Times New Roman" panose="02020603050405020304" charset="0"/>
              </a:rPr>
              <a:t> positive differences?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1762" name="Text Box 31761"/>
          <p:cNvSpPr txBox="1"/>
          <p:nvPr/>
        </p:nvSpPr>
        <p:spPr>
          <a:xfrm>
            <a:off x="2232025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2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1763" name="Text Box 31762"/>
          <p:cNvSpPr txBox="1"/>
          <p:nvPr/>
        </p:nvSpPr>
        <p:spPr>
          <a:xfrm>
            <a:off x="2951163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3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1764" name="Text Box 31763"/>
          <p:cNvSpPr txBox="1"/>
          <p:nvPr/>
        </p:nvSpPr>
        <p:spPr>
          <a:xfrm>
            <a:off x="4932363" y="414972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1765" name="Text Box 31764"/>
          <p:cNvSpPr txBox="1"/>
          <p:nvPr/>
        </p:nvSpPr>
        <p:spPr>
          <a:xfrm>
            <a:off x="4932363" y="50498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1766" name="Text Box 31765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Answer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Text Box 32769"/>
          <p:cNvSpPr txBox="1"/>
          <p:nvPr/>
        </p:nvSpPr>
        <p:spPr>
          <a:xfrm>
            <a:off x="1331913" y="1268413"/>
            <a:ext cx="72278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Now use 10 cards</a:t>
            </a:r>
            <a:r>
              <a:rPr sz="2400">
                <a:latin typeface="Times New Roman" panose="02020603050405020304" charset="0"/>
              </a:rPr>
              <a:t> 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2771" name="Text Box 32770"/>
          <p:cNvSpPr txBox="1"/>
          <p:nvPr/>
        </p:nvSpPr>
        <p:spPr>
          <a:xfrm>
            <a:off x="4572000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4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72" name="Text Box 32771"/>
          <p:cNvSpPr txBox="1"/>
          <p:nvPr/>
        </p:nvSpPr>
        <p:spPr>
          <a:xfrm>
            <a:off x="52911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5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73" name="Text Box 32772"/>
          <p:cNvSpPr txBox="1"/>
          <p:nvPr/>
        </p:nvSpPr>
        <p:spPr>
          <a:xfrm>
            <a:off x="6013450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6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74" name="Text Box 32773"/>
          <p:cNvSpPr txBox="1"/>
          <p:nvPr/>
        </p:nvSpPr>
        <p:spPr>
          <a:xfrm>
            <a:off x="673258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7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75" name="Text Box 32774"/>
          <p:cNvSpPr txBox="1"/>
          <p:nvPr/>
        </p:nvSpPr>
        <p:spPr>
          <a:xfrm>
            <a:off x="1331913" y="3068638"/>
            <a:ext cx="722788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a)  By arranging the cards in the sum below, what are the    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largest</a:t>
            </a:r>
            <a:r>
              <a:rPr lang="en-GB" altLang="x-none" sz="2400">
                <a:latin typeface="Times New Roman" panose="02020603050405020304" charset="0"/>
              </a:rPr>
              <a:t> and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smallest</a:t>
            </a:r>
            <a:r>
              <a:rPr lang="en-GB" altLang="x-none" sz="2400">
                <a:latin typeface="Times New Roman" panose="02020603050405020304" charset="0"/>
              </a:rPr>
              <a:t> possible totals?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2776" name="Text Box 32775"/>
          <p:cNvSpPr txBox="1"/>
          <p:nvPr/>
        </p:nvSpPr>
        <p:spPr>
          <a:xfrm>
            <a:off x="2771775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77" name="Text Box 32776"/>
          <p:cNvSpPr txBox="1"/>
          <p:nvPr/>
        </p:nvSpPr>
        <p:spPr>
          <a:xfrm>
            <a:off x="3492500" y="4148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78" name="Text Box 32777"/>
          <p:cNvSpPr txBox="1"/>
          <p:nvPr/>
        </p:nvSpPr>
        <p:spPr>
          <a:xfrm>
            <a:off x="2771775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79" name="Text Box 32778"/>
          <p:cNvSpPr txBox="1"/>
          <p:nvPr/>
        </p:nvSpPr>
        <p:spPr>
          <a:xfrm>
            <a:off x="3492500" y="5048250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80" name="Straight Connector 32779"/>
          <p:cNvSpPr/>
          <p:nvPr/>
        </p:nvSpPr>
        <p:spPr>
          <a:xfrm>
            <a:off x="2592388" y="5948363"/>
            <a:ext cx="3779837" cy="1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1" name="Text Box 32780"/>
          <p:cNvSpPr txBox="1"/>
          <p:nvPr/>
        </p:nvSpPr>
        <p:spPr>
          <a:xfrm>
            <a:off x="7453313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8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82" name="Text Box 32781"/>
          <p:cNvSpPr txBox="1"/>
          <p:nvPr/>
        </p:nvSpPr>
        <p:spPr>
          <a:xfrm>
            <a:off x="8172450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9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83" name="Text Box 32782"/>
          <p:cNvSpPr txBox="1"/>
          <p:nvPr/>
        </p:nvSpPr>
        <p:spPr>
          <a:xfrm>
            <a:off x="4211638" y="414972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84" name="Text Box 32783"/>
          <p:cNvSpPr txBox="1"/>
          <p:nvPr/>
        </p:nvSpPr>
        <p:spPr>
          <a:xfrm>
            <a:off x="4211638" y="50498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85" name="Text Box 32784"/>
          <p:cNvSpPr txBox="1"/>
          <p:nvPr/>
        </p:nvSpPr>
        <p:spPr>
          <a:xfrm>
            <a:off x="1331913" y="6129338"/>
            <a:ext cx="78120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b) What are the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largest</a:t>
            </a:r>
            <a:r>
              <a:rPr lang="en-GB" altLang="x-none" sz="2400">
                <a:latin typeface="Times New Roman" panose="02020603050405020304" charset="0"/>
              </a:rPr>
              <a:t> and </a:t>
            </a:r>
            <a:r>
              <a:rPr lang="en-GB" altLang="x-none" sz="2400" b="1">
                <a:solidFill>
                  <a:srgbClr val="000066"/>
                </a:solidFill>
                <a:latin typeface="Times New Roman" panose="02020603050405020304" charset="0"/>
              </a:rPr>
              <a:t>smallest</a:t>
            </a:r>
            <a:r>
              <a:rPr lang="en-GB" altLang="x-none" sz="2400">
                <a:latin typeface="Times New Roman" panose="02020603050405020304" charset="0"/>
              </a:rPr>
              <a:t> positive differences?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2786" name="Text Box 32785"/>
          <p:cNvSpPr txBox="1"/>
          <p:nvPr/>
        </p:nvSpPr>
        <p:spPr>
          <a:xfrm>
            <a:off x="313213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2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87" name="Text Box 32786"/>
          <p:cNvSpPr txBox="1"/>
          <p:nvPr/>
        </p:nvSpPr>
        <p:spPr>
          <a:xfrm>
            <a:off x="3851275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3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88" name="Text Box 32787"/>
          <p:cNvSpPr txBox="1"/>
          <p:nvPr/>
        </p:nvSpPr>
        <p:spPr>
          <a:xfrm>
            <a:off x="4932363" y="414972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89" name="Text Box 32788"/>
          <p:cNvSpPr txBox="1"/>
          <p:nvPr/>
        </p:nvSpPr>
        <p:spPr>
          <a:xfrm>
            <a:off x="4932363" y="50498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90" name="Text Box 32789"/>
          <p:cNvSpPr txBox="1"/>
          <p:nvPr/>
        </p:nvSpPr>
        <p:spPr>
          <a:xfrm>
            <a:off x="1690688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0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91" name="Text Box 32790"/>
          <p:cNvSpPr txBox="1"/>
          <p:nvPr/>
        </p:nvSpPr>
        <p:spPr>
          <a:xfrm>
            <a:off x="2409825" y="19891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r>
              <a:rPr lang="en-GB" altLang="x-none" sz="3200">
                <a:latin typeface="Times New Roman" panose="02020603050405020304" charset="0"/>
              </a:rPr>
              <a:t>1</a:t>
            </a:r>
            <a:endParaRPr sz="3200">
              <a:latin typeface="Times New Roman" panose="02020603050405020304" charset="0"/>
            </a:endParaRPr>
          </a:p>
        </p:txBody>
      </p:sp>
      <p:sp>
        <p:nvSpPr>
          <p:cNvPr id="32792" name="Text Box 32791"/>
          <p:cNvSpPr txBox="1"/>
          <p:nvPr/>
        </p:nvSpPr>
        <p:spPr>
          <a:xfrm>
            <a:off x="5651500" y="4149725"/>
            <a:ext cx="539750" cy="7191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93" name="Text Box 32792"/>
          <p:cNvSpPr txBox="1"/>
          <p:nvPr/>
        </p:nvSpPr>
        <p:spPr>
          <a:xfrm>
            <a:off x="5651500" y="5049838"/>
            <a:ext cx="539750" cy="7191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>
              <a:spcBef>
                <a:spcPct val="50000"/>
              </a:spcBef>
            </a:pPr>
            <a:endParaRPr lang="en-GB" altLang="x-none" sz="3200">
              <a:latin typeface="Times New Roman" panose="02020603050405020304" charset="0"/>
            </a:endParaRPr>
          </a:p>
        </p:txBody>
      </p:sp>
      <p:sp>
        <p:nvSpPr>
          <p:cNvPr id="32794" name="Text Box 32793">
            <a:hlinkClick r:id="rId1" action="ppaction://hlinksldjump"/>
          </p:cNvPr>
          <p:cNvSpPr txBox="1"/>
          <p:nvPr/>
        </p:nvSpPr>
        <p:spPr>
          <a:xfrm>
            <a:off x="7540625" y="550863"/>
            <a:ext cx="1603375" cy="395287"/>
          </a:xfrm>
          <a:prstGeom prst="rect">
            <a:avLst/>
          </a:prstGeom>
          <a:gradFill rotWithShape="1">
            <a:gsLst>
              <a:gs pos="0">
                <a:schemeClr val="accent2">
                  <a:alpha val="59000"/>
                </a:schemeClr>
              </a:gs>
              <a:gs pos="50000">
                <a:schemeClr val="bg1"/>
              </a:gs>
              <a:gs pos="100000">
                <a:schemeClr val="accent2">
                  <a:alpha val="59000"/>
                </a:schemeClr>
              </a:gs>
            </a:gsLst>
            <a:lin ang="0" scaled="1"/>
            <a:tileRect/>
          </a:gradFill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b="1">
                <a:latin typeface="Times New Roman" panose="02020603050405020304" charset="0"/>
              </a:rPr>
              <a:t>Answer</a:t>
            </a:r>
            <a:endParaRPr b="1">
              <a:latin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6" name="Text Box 33795"/>
          <p:cNvSpPr txBox="1"/>
          <p:nvPr/>
        </p:nvSpPr>
        <p:spPr>
          <a:xfrm>
            <a:off x="1511300" y="1449388"/>
            <a:ext cx="72009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 b="1">
                <a:latin typeface="Times New Roman" panose="02020603050405020304" charset="0"/>
              </a:rPr>
              <a:t>How do the answers link together?</a:t>
            </a:r>
            <a:endParaRPr sz="3200" b="1">
              <a:latin typeface="Times New Roman" panose="02020603050405020304" charset="0"/>
            </a:endParaRPr>
          </a:p>
        </p:txBody>
      </p:sp>
      <p:graphicFrame>
        <p:nvGraphicFramePr>
          <p:cNvPr id="33844" name="Content Placeholder 33843"/>
          <p:cNvGraphicFramePr/>
          <p:nvPr>
            <p:ph/>
          </p:nvPr>
        </p:nvGraphicFramePr>
        <p:xfrm>
          <a:off x="1511300" y="2181225"/>
          <a:ext cx="7381875" cy="4487863"/>
        </p:xfrm>
        <a:graphic>
          <a:graphicData uri="http://schemas.openxmlformats.org/drawingml/2006/table">
            <a:tbl>
              <a:tblPr/>
              <a:tblGrid>
                <a:gridCol w="1476375"/>
                <a:gridCol w="1476375"/>
                <a:gridCol w="1476375"/>
                <a:gridCol w="1476375"/>
                <a:gridCol w="1476375"/>
              </a:tblGrid>
              <a:tr h="8969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2000" b="1">
                          <a:latin typeface="Times New Roman" panose="02020603050405020304" charset="0"/>
                        </a:rPr>
                        <a:t>Maximum Addition</a:t>
                      </a:r>
                      <a:endParaRPr lang="en-US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2000" b="1">
                          <a:latin typeface="Times New Roman" panose="02020603050405020304" charset="0"/>
                        </a:rPr>
                        <a:t>Minimum Addition</a:t>
                      </a:r>
                      <a:endParaRPr lang="en-US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2000" b="1">
                          <a:latin typeface="Times New Roman" panose="02020603050405020304" charset="0"/>
                        </a:rPr>
                        <a:t>Maximum Subtraction</a:t>
                      </a:r>
                      <a:endParaRPr lang="en-US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2000" b="1">
                          <a:latin typeface="Times New Roman" panose="02020603050405020304" charset="0"/>
                        </a:rPr>
                        <a:t>Minimum Subtraction</a:t>
                      </a:r>
                      <a:endParaRPr lang="en-US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85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2000" b="1">
                          <a:latin typeface="Times New Roman" panose="02020603050405020304" charset="0"/>
                        </a:rPr>
                        <a:t>4 Cards</a:t>
                      </a:r>
                      <a:endParaRPr lang="en-US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2000" b="1">
                          <a:latin typeface="Times New Roman" panose="02020603050405020304" charset="0"/>
                        </a:rPr>
                        <a:t>6 Cards</a:t>
                      </a:r>
                      <a:endParaRPr lang="en-US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85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2000" b="1">
                          <a:latin typeface="Times New Roman" panose="02020603050405020304" charset="0"/>
                        </a:rPr>
                        <a:t>8 Cards</a:t>
                      </a:r>
                      <a:endParaRPr lang="en-US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GB" altLang="x-none" sz="2000" b="1">
                          <a:latin typeface="Times New Roman" panose="02020603050405020304" charset="0"/>
                        </a:rPr>
                        <a:t>10 Cards</a:t>
                      </a:r>
                      <a:endParaRPr lang="en-US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2000" b="1">
                        <a:latin typeface="Times New Roman" panose="02020603050405020304" charset="0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45" name="Text Box 33844"/>
          <p:cNvSpPr txBox="1"/>
          <p:nvPr/>
        </p:nvSpPr>
        <p:spPr>
          <a:xfrm>
            <a:off x="3492500" y="3249613"/>
            <a:ext cx="71913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183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46" name="Text Box 33845"/>
          <p:cNvSpPr txBox="1"/>
          <p:nvPr/>
        </p:nvSpPr>
        <p:spPr>
          <a:xfrm>
            <a:off x="4932363" y="3249613"/>
            <a:ext cx="719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147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47" name="Text Box 33846"/>
          <p:cNvSpPr txBox="1"/>
          <p:nvPr/>
        </p:nvSpPr>
        <p:spPr>
          <a:xfrm>
            <a:off x="6551613" y="3249613"/>
            <a:ext cx="719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31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48" name="Text Box 33847"/>
          <p:cNvSpPr txBox="1"/>
          <p:nvPr/>
        </p:nvSpPr>
        <p:spPr>
          <a:xfrm>
            <a:off x="8172450" y="3249613"/>
            <a:ext cx="71913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7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49" name="Text Box 33848"/>
          <p:cNvSpPr txBox="1"/>
          <p:nvPr/>
        </p:nvSpPr>
        <p:spPr>
          <a:xfrm>
            <a:off x="3311525" y="4149725"/>
            <a:ext cx="9001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1839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0" name="Text Box 33849"/>
          <p:cNvSpPr txBox="1"/>
          <p:nvPr/>
        </p:nvSpPr>
        <p:spPr>
          <a:xfrm>
            <a:off x="4751388" y="4149725"/>
            <a:ext cx="9001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1047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1" name="Text Box 33850"/>
          <p:cNvSpPr txBox="1"/>
          <p:nvPr/>
        </p:nvSpPr>
        <p:spPr>
          <a:xfrm>
            <a:off x="6372225" y="4149725"/>
            <a:ext cx="71913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531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2" name="Text Box 33851"/>
          <p:cNvSpPr txBox="1"/>
          <p:nvPr/>
        </p:nvSpPr>
        <p:spPr>
          <a:xfrm>
            <a:off x="7993063" y="4149725"/>
            <a:ext cx="719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47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3" name="Text Box 33852"/>
          <p:cNvSpPr txBox="1"/>
          <p:nvPr/>
        </p:nvSpPr>
        <p:spPr>
          <a:xfrm>
            <a:off x="3132138" y="5049838"/>
            <a:ext cx="10810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18395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4" name="Text Box 33853"/>
          <p:cNvSpPr txBox="1"/>
          <p:nvPr/>
        </p:nvSpPr>
        <p:spPr>
          <a:xfrm>
            <a:off x="4751388" y="5049838"/>
            <a:ext cx="9001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6047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5" name="Text Box 33854"/>
          <p:cNvSpPr txBox="1"/>
          <p:nvPr/>
        </p:nvSpPr>
        <p:spPr>
          <a:xfrm>
            <a:off x="6192838" y="5049838"/>
            <a:ext cx="10795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7531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6" name="Text Box 33855"/>
          <p:cNvSpPr txBox="1"/>
          <p:nvPr/>
        </p:nvSpPr>
        <p:spPr>
          <a:xfrm>
            <a:off x="7812088" y="5049838"/>
            <a:ext cx="719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247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7" name="Text Box 33856"/>
          <p:cNvSpPr txBox="1"/>
          <p:nvPr/>
        </p:nvSpPr>
        <p:spPr>
          <a:xfrm>
            <a:off x="2951163" y="5949950"/>
            <a:ext cx="12620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183951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8" name="Text Box 33857"/>
          <p:cNvSpPr txBox="1"/>
          <p:nvPr/>
        </p:nvSpPr>
        <p:spPr>
          <a:xfrm>
            <a:off x="4572000" y="5949950"/>
            <a:ext cx="10795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16047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59" name="Text Box 33858"/>
          <p:cNvSpPr txBox="1"/>
          <p:nvPr/>
        </p:nvSpPr>
        <p:spPr>
          <a:xfrm>
            <a:off x="6011863" y="5949950"/>
            <a:ext cx="10795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97531</a:t>
            </a:r>
            <a:endParaRPr sz="2400">
              <a:latin typeface="Times New Roman" panose="02020603050405020304" charset="0"/>
            </a:endParaRPr>
          </a:p>
        </p:txBody>
      </p:sp>
      <p:sp>
        <p:nvSpPr>
          <p:cNvPr id="33860" name="Text Box 33859"/>
          <p:cNvSpPr txBox="1"/>
          <p:nvPr/>
        </p:nvSpPr>
        <p:spPr>
          <a:xfrm>
            <a:off x="7812088" y="5949950"/>
            <a:ext cx="7191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Times New Roman" panose="02020603050405020304" charset="0"/>
              </a:rPr>
              <a:t>247</a:t>
            </a:r>
            <a:endParaRPr sz="2400">
              <a:latin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45" grpId="0"/>
      <p:bldP spid="33846" grpId="0"/>
      <p:bldP spid="33847" grpId="0"/>
      <p:bldP spid="33848" grpId="0"/>
      <p:bldP spid="33849" grpId="0"/>
      <p:bldP spid="33850" grpId="0"/>
      <p:bldP spid="33851" grpId="0"/>
      <p:bldP spid="33852" grpId="0"/>
      <p:bldP spid="33853" grpId="0"/>
      <p:bldP spid="33854" grpId="0"/>
      <p:bldP spid="33855" grpId="0"/>
      <p:bldP spid="33856" grpId="0"/>
      <p:bldP spid="33857" grpId="0"/>
      <p:bldP spid="33858" grpId="0"/>
      <p:bldP spid="33859" grpId="0"/>
      <p:bldP spid="33860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2179</Words>
  <Application>WPS Presentation</Application>
  <PresentationFormat>On-screen Show</PresentationFormat>
  <Paragraphs>349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微软雅黑</vt:lpstr>
      <vt:lpstr>Monospace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vcs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 Cavill</dc:creator>
  <cp:lastModifiedBy>mathssite.com</cp:lastModifiedBy>
  <cp:revision>25</cp:revision>
  <dcterms:created xsi:type="dcterms:W3CDTF">2019-04-11T04:36:42Z</dcterms:created>
  <dcterms:modified xsi:type="dcterms:W3CDTF">2019-04-11T04:36:42Z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