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lvl="0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>
      <a:lnSpc>
        <a:spcPct val="100000"/>
      </a:lnSpc>
      <a:spcBef>
        <a:spcPct val="0"/>
      </a:spcBef>
      <a:spcAft>
        <a:spcPct val="0"/>
      </a:spcAft>
      <a:buClr>
        <a:schemeClr val="tx1"/>
      </a:buClr>
      <a:buSzTx/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45006" cy="45006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5" name="TitlePlaceholderArea1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6" name="TextPlaceholderArea1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7" name="DateTimeArea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 anchorCtr="0"/>
          <a:lstStyle>
            <a:lvl1pPr>
              <a:buFontTx/>
              <a:defRPr sz="1400"/>
            </a:lvl1pPr>
          </a:lstStyle>
          <a:p>
            <a:pPr lvl="0">
              <a:spcBef>
                <a:spcPct val="0"/>
              </a:spcBef>
              <a:buClrTx/>
              <a:buSzTx/>
            </a:pPr>
            <a:endParaRPr lang="zh-CN" altLang="en-US"/>
          </a:p>
        </p:txBody>
      </p:sp>
      <p:sp>
        <p:nvSpPr>
          <p:cNvPr id="1028" name="FooterArea1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 anchorCtr="0"/>
          <a:lstStyle>
            <a:lvl1pPr algn="ctr">
              <a:buFontTx/>
              <a:defRPr sz="1400"/>
            </a:lvl1pPr>
          </a:lstStyle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1029" name="SlideNumberArea1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 anchorCtr="0"/>
          <a:lstStyle>
            <a:lvl1pPr algn="r">
              <a:buFontTx/>
              <a:defRPr sz="1400"/>
            </a:lvl1pPr>
          </a:lstStyle>
          <a:p>
            <a:pPr lvl="0">
              <a:spcBef>
                <a:spcPct val="0"/>
              </a:spcBef>
              <a:buClrTx/>
              <a:buSzTx/>
            </a:pPr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marL="0" lvl="0" indent="0" algn="ctr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>
        <a:lnSpc>
          <a:spcPct val="100000"/>
        </a:lnSpc>
        <a:spcBef>
          <a:spcPct val="0"/>
        </a:spcBef>
        <a:spcAft>
          <a:spcPct val="0"/>
        </a:spcAft>
        <a:buClr>
          <a:schemeClr val="tx1"/>
        </a:buClr>
        <a:buSzTx/>
        <a:buFontTx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>
              <a:spcBef>
                <a:spcPct val="0"/>
              </a:spcBef>
              <a:buClrTx/>
              <a:buSzTx/>
            </a:pPr>
            <a:r>
              <a:rPr lang="zh-CN" altLang="en-US"/>
              <a:t>Find the football team</a:t>
            </a:r>
            <a:endParaRPr lang="zh-CN" altLang="en-US"/>
          </a:p>
        </p:txBody>
      </p:sp>
      <p:sp>
        <p:nvSpPr>
          <p:cNvPr id="2049" name="Textbox1"/>
          <p:cNvSpPr txBox="1"/>
          <p:nvPr/>
        </p:nvSpPr>
        <p:spPr>
          <a:xfrm>
            <a:off x="2339975" y="234950"/>
            <a:ext cx="4319588" cy="4572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 anchorCtr="0">
            <a:spAutoFit/>
          </a:bodyPr>
          <a:p>
            <a:pPr algn="ctr">
              <a:spcBef>
                <a:spcPct val="0"/>
              </a:spcBef>
              <a:buClrTx/>
              <a:buSzTx/>
              <a:buFontTx/>
            </a:pPr>
            <a:r>
              <a:rPr lang="en-US" altLang="zh-CN" sz="2400" b="1" u="sng"/>
              <a:t>BIDMAS UNSCRAMBLE</a:t>
            </a:r>
            <a:endParaRPr lang="en-US" altLang="zh-CN" sz="2400" b="1" u="sng"/>
          </a:p>
        </p:txBody>
      </p:sp>
      <p:graphicFrame>
        <p:nvGraphicFramePr>
          <p:cNvPr id="2050" name="Table 2049"/>
          <p:cNvGraphicFramePr/>
          <p:nvPr/>
        </p:nvGraphicFramePr>
        <p:xfrm>
          <a:off x="611188" y="908050"/>
          <a:ext cx="7777162" cy="4900613"/>
        </p:xfrm>
        <a:graphic>
          <a:graphicData uri="http://schemas.openxmlformats.org/drawingml/2006/table">
            <a:tbl>
              <a:tblPr/>
              <a:tblGrid>
                <a:gridCol w="1439863"/>
                <a:gridCol w="2232025"/>
                <a:gridCol w="431800"/>
                <a:gridCol w="2952750"/>
                <a:gridCol w="720725"/>
              </a:tblGrid>
              <a:tr h="700088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T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4+2x2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12-4</a:t>
                      </a:r>
                      <a:r>
                        <a:rPr lang="en-US" altLang="zh-CN" sz="3600">
                          <a:latin typeface="Symbol" panose="05050102010706020507" charset="0"/>
                        </a:rPr>
                        <a:t></a:t>
                      </a:r>
                      <a:r>
                        <a:rPr lang="en-US" altLang="zh-CN" sz="3600"/>
                        <a:t>2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N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E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(8+1)x2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9</a:t>
                      </a:r>
                      <a:r>
                        <a:rPr lang="en-US" altLang="zh-CN" sz="3600">
                          <a:latin typeface="Symbol" panose="05050102010706020507" charset="0"/>
                        </a:rPr>
                        <a:t></a:t>
                      </a:r>
                      <a:r>
                        <a:rPr lang="en-US" altLang="zh-CN" sz="3600"/>
                        <a:t>3+10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G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B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2+10</a:t>
                      </a:r>
                      <a:r>
                        <a:rPr lang="en-US" altLang="zh-CN" sz="3600">
                          <a:latin typeface="Symbol" panose="05050102010706020507" charset="0"/>
                        </a:rPr>
                        <a:t></a:t>
                      </a:r>
                      <a:r>
                        <a:rPr lang="en-US" altLang="zh-CN" sz="3600"/>
                        <a:t>5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20-4x3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E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W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12</a:t>
                      </a:r>
                      <a:r>
                        <a:rPr lang="en-US" altLang="zh-CN" sz="3600">
                          <a:latin typeface="Symbol" panose="05050102010706020507" charset="0"/>
                        </a:rPr>
                        <a:t></a:t>
                      </a:r>
                      <a:r>
                        <a:rPr lang="en-US" altLang="zh-CN" sz="3600"/>
                        <a:t>(3+1)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10-2x4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O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V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3 x (9-2)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(2+2)x(3+1)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S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7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Y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9 – 3 x 3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10 – 2 x 4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T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R</a:t>
                      </a:r>
                      <a:endParaRPr lang="en-US" altLang="zh-CN" sz="3600"/>
                    </a:p>
                  </a:txBody>
                  <a:tcPr anchor="t" anchorCtr="0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(1+3)x5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3 x (3+3)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3600"/>
                        <a:t>P</a:t>
                      </a:r>
                      <a:endParaRPr lang="en-US" altLang="zh-CN" sz="3600"/>
                    </a:p>
                  </a:txBody>
                  <a:tcPr anchor="t" anchorCtr="0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0" name="Textbox6"/>
          <p:cNvSpPr txBox="1"/>
          <p:nvPr/>
        </p:nvSpPr>
        <p:spPr>
          <a:xfrm>
            <a:off x="7751763" y="914400"/>
            <a:ext cx="550862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N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1" name="Textbox5"/>
          <p:cNvSpPr txBox="1"/>
          <p:nvPr/>
        </p:nvSpPr>
        <p:spPr>
          <a:xfrm>
            <a:off x="7751763" y="2311400"/>
            <a:ext cx="522287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E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2" name="Textbox8"/>
          <p:cNvSpPr txBox="1"/>
          <p:nvPr/>
        </p:nvSpPr>
        <p:spPr>
          <a:xfrm>
            <a:off x="1076325" y="1609725"/>
            <a:ext cx="522288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E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3" name="Textbox7"/>
          <p:cNvSpPr txBox="1"/>
          <p:nvPr/>
        </p:nvSpPr>
        <p:spPr>
          <a:xfrm>
            <a:off x="7739063" y="2997200"/>
            <a:ext cx="579437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O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4" name="Textbox3"/>
          <p:cNvSpPr txBox="1"/>
          <p:nvPr/>
        </p:nvSpPr>
        <p:spPr>
          <a:xfrm>
            <a:off x="1079500" y="3709988"/>
            <a:ext cx="522288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V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5" name="Textbox2"/>
          <p:cNvSpPr txBox="1"/>
          <p:nvPr/>
        </p:nvSpPr>
        <p:spPr>
          <a:xfrm>
            <a:off x="7777163" y="4411663"/>
            <a:ext cx="493712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T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6" name="Textbox4"/>
          <p:cNvSpPr txBox="1"/>
          <p:nvPr/>
        </p:nvSpPr>
        <p:spPr>
          <a:xfrm>
            <a:off x="1076325" y="5106988"/>
            <a:ext cx="550863" cy="701675"/>
          </a:xfrm>
          <a:prstGeom prst="rect">
            <a:avLst/>
          </a:prstGeom>
          <a:noFill/>
          <a:ln w="9525">
            <a:noFill/>
          </a:ln>
        </p:spPr>
        <p:txBody>
          <a:bodyPr wrap="none" lIns="91440" tIns="45720" rIns="91440" bIns="45720" anchor="t" anchorCtr="0">
            <a:spAutoFit/>
          </a:bodyPr>
          <a:p>
            <a:pPr>
              <a:spcBef>
                <a:spcPct val="0"/>
              </a:spcBef>
              <a:buClr>
                <a:schemeClr val="tx1"/>
              </a:buClr>
              <a:buSzTx/>
              <a:buFontTx/>
            </a:pPr>
            <a:r>
              <a:rPr lang="en-US" altLang="zh-CN" sz="4000">
                <a:solidFill>
                  <a:srgbClr val="FF0000"/>
                </a:solidFill>
              </a:rPr>
              <a:t>R</a:t>
            </a:r>
            <a:endParaRPr lang="en-US" altLang="zh-CN" sz="4000">
              <a:solidFill>
                <a:srgbClr val="FF0000"/>
              </a:solidFill>
            </a:endParaRPr>
          </a:p>
        </p:txBody>
      </p:sp>
      <p:sp>
        <p:nvSpPr>
          <p:cNvPr id="2117" name="Line25"/>
          <p:cNvSpPr/>
          <p:nvPr/>
        </p:nvSpPr>
        <p:spPr>
          <a:xfrm>
            <a:off x="4498975" y="908050"/>
            <a:ext cx="0" cy="4968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10000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0.00000 L -0.58091 0.51040" pathEditMode="relative">
                                      <p:cBhvr>
                                        <p:cTn id="41" dur="20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9600 0.30666" pathEditMode="relative">
                                      <p:cBhvr>
                                        <p:cTn id="43" dur="20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0.00000 L 0.25938 0.61262" pathEditMode="relative">
                                      <p:cBhvr>
                                        <p:cTn id="45" dur="2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0.00000 L 0.32084 0.10314" pathEditMode="relative">
                                      <p:cBhvr>
                                        <p:cTn id="47" dur="2000" fill="hold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-0.34601 0.20444" pathEditMode="relative">
                                      <p:cBhvr>
                                        <p:cTn id="49" dur="2000" fill="hold"/>
                                        <p:tgtEl>
                                          <p:spTgt spid="2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-0.28351 0.41050" pathEditMode="relative">
                                      <p:cBhvr>
                                        <p:cTn id="51" dur="2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10000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-0.21233 0.71392" pathEditMode="relative">
                                      <p:cBhvr>
                                        <p:cTn id="53" dur="20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0" grpId="0" animBg="1" advAuto="1000"/>
      <p:bldP spid="2112" grpId="0" animBg="1" advAuto="1000"/>
      <p:bldP spid="2111" grpId="0" animBg="1" advAuto="1000"/>
      <p:bldP spid="2113" grpId="0" animBg="1" advAuto="1000"/>
      <p:bldP spid="2114" grpId="0" animBg="1" advAuto="1000"/>
      <p:bldP spid="2115" grpId="0" animBg="1" advAuto="1000"/>
      <p:bldP spid="2116" grpId="0" animBg="1" advAuto="1000"/>
      <p:bldP spid="2111" grpId="1" animBg="1" advAuto="1000"/>
      <p:bldP spid="2114" grpId="1" animBg="1" advAuto="1000"/>
      <p:bldP spid="2112" grpId="1" animBg="1" advAuto="1000"/>
      <p:bldP spid="2116" grpId="1" animBg="1" advAuto="1000"/>
      <p:bldP spid="2115" grpId="1" animBg="1" advAuto="1000"/>
      <p:bldP spid="2113" grpId="1" animBg="1" advAuto="1000"/>
      <p:bldP spid="2110" grpId="1" animBg="1" advAuto="100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WPS Presentation</Application>
  <PresentationFormat/>
  <Paragraphs>74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Symbol</vt:lpstr>
      <vt:lpstr>微软雅黑</vt:lpstr>
      <vt:lpstr>Monospace</vt:lpstr>
      <vt:lpstr>Arial Unicode MS</vt:lpstr>
      <vt:lpstr>Calibri</vt:lpstr>
      <vt:lpstr>Times New Roman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mathssite.com</cp:lastModifiedBy>
  <cp:revision>2</cp:revision>
  <dcterms:created xsi:type="dcterms:W3CDTF">2019-04-11T06:08:21Z</dcterms:created>
  <dcterms:modified xsi:type="dcterms:W3CDTF">2019-04-11T06:08:21Z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