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CC"/>
    <a:srgbClr val="FF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2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2" name="Text Box 2051"/>
          <p:cNvSpPr txBox="1"/>
          <p:nvPr/>
        </p:nvSpPr>
        <p:spPr>
          <a:xfrm>
            <a:off x="447675" y="404813"/>
            <a:ext cx="2609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Find </a:t>
            </a:r>
            <a:r>
              <a:rPr sz="3600">
                <a:latin typeface="Times New Roman" panose="02020603050405020304" pitchFamily="18" charset="0"/>
                <a:cs typeface="Times New Roman" panose="02020603050405020304" pitchFamily="18" charset="0"/>
              </a:rPr>
              <a:t>⅓ of 60</a:t>
            </a:r>
            <a:endParaRPr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3" name="Oval 2052"/>
          <p:cNvSpPr/>
          <p:nvPr/>
        </p:nvSpPr>
        <p:spPr>
          <a:xfrm>
            <a:off x="2411413" y="2997200"/>
            <a:ext cx="1223962" cy="12239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54" name="Oval 2053"/>
          <p:cNvSpPr/>
          <p:nvPr/>
        </p:nvSpPr>
        <p:spPr>
          <a:xfrm>
            <a:off x="3852863" y="2997200"/>
            <a:ext cx="1223962" cy="12239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55" name="Oval 2054"/>
          <p:cNvSpPr/>
          <p:nvPr/>
        </p:nvSpPr>
        <p:spPr>
          <a:xfrm>
            <a:off x="5292725" y="2997200"/>
            <a:ext cx="1223963" cy="1223963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57" name="Text Box 2056"/>
          <p:cNvSpPr txBox="1"/>
          <p:nvPr/>
        </p:nvSpPr>
        <p:spPr>
          <a:xfrm>
            <a:off x="4068763" y="1309688"/>
            <a:ext cx="86360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60</a:t>
            </a:r>
            <a:endParaRPr sz="4800"/>
          </a:p>
        </p:txBody>
      </p:sp>
      <p:sp>
        <p:nvSpPr>
          <p:cNvPr id="2058" name="Straight Connector 2057"/>
          <p:cNvSpPr/>
          <p:nvPr/>
        </p:nvSpPr>
        <p:spPr>
          <a:xfrm flipH="1">
            <a:off x="3276600" y="2205038"/>
            <a:ext cx="863600" cy="863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59" name="Straight Connector 2058"/>
          <p:cNvSpPr/>
          <p:nvPr/>
        </p:nvSpPr>
        <p:spPr>
          <a:xfrm>
            <a:off x="4500563" y="2276475"/>
            <a:ext cx="0" cy="7207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0" name="Straight Connector 2059"/>
          <p:cNvSpPr/>
          <p:nvPr/>
        </p:nvSpPr>
        <p:spPr>
          <a:xfrm>
            <a:off x="4932363" y="2133600"/>
            <a:ext cx="935037" cy="863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1" name="Text Box 2060"/>
          <p:cNvSpPr txBox="1"/>
          <p:nvPr/>
        </p:nvSpPr>
        <p:spPr>
          <a:xfrm>
            <a:off x="2627313" y="3141663"/>
            <a:ext cx="86360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20</a:t>
            </a:r>
            <a:endParaRPr sz="4800"/>
          </a:p>
        </p:txBody>
      </p:sp>
      <p:sp>
        <p:nvSpPr>
          <p:cNvPr id="2062" name="Text Box 2061"/>
          <p:cNvSpPr txBox="1"/>
          <p:nvPr/>
        </p:nvSpPr>
        <p:spPr>
          <a:xfrm>
            <a:off x="4068763" y="3141663"/>
            <a:ext cx="86360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20</a:t>
            </a:r>
            <a:endParaRPr sz="4800"/>
          </a:p>
        </p:txBody>
      </p:sp>
      <p:sp>
        <p:nvSpPr>
          <p:cNvPr id="2063" name="Text Box 2062"/>
          <p:cNvSpPr txBox="1"/>
          <p:nvPr/>
        </p:nvSpPr>
        <p:spPr>
          <a:xfrm>
            <a:off x="5508625" y="3141663"/>
            <a:ext cx="86360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20</a:t>
            </a:r>
            <a:endParaRPr sz="4800"/>
          </a:p>
        </p:txBody>
      </p:sp>
      <p:sp>
        <p:nvSpPr>
          <p:cNvPr id="2064" name="Text Box 2063"/>
          <p:cNvSpPr txBox="1"/>
          <p:nvPr/>
        </p:nvSpPr>
        <p:spPr>
          <a:xfrm>
            <a:off x="468313" y="4868863"/>
            <a:ext cx="2609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Find </a:t>
            </a:r>
            <a:r>
              <a:rPr sz="3600">
                <a:latin typeface="Times New Roman" panose="02020603050405020304" pitchFamily="18" charset="0"/>
                <a:cs typeface="Times New Roman" panose="02020603050405020304" pitchFamily="18" charset="0"/>
              </a:rPr>
              <a:t>⅔ of 60</a:t>
            </a:r>
            <a:endParaRPr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/>
      <p:bldP spid="2061" grpId="0"/>
      <p:bldP spid="2062" grpId="0"/>
      <p:bldP spid="2063" grpId="0"/>
      <p:bldP spid="20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Text Box 3073"/>
          <p:cNvSpPr txBox="1"/>
          <p:nvPr/>
        </p:nvSpPr>
        <p:spPr>
          <a:xfrm>
            <a:off x="447675" y="404813"/>
            <a:ext cx="28130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Find </a:t>
            </a:r>
            <a:r>
              <a:rPr sz="3600">
                <a:cs typeface="Times New Roman" panose="02020603050405020304" pitchFamily="18" charset="0"/>
              </a:rPr>
              <a:t>⅛ of 24.</a:t>
            </a:r>
            <a:endParaRPr sz="3600">
              <a:ea typeface="Times New Roman" panose="02020603050405020304" pitchFamily="18" charset="0"/>
            </a:endParaRPr>
          </a:p>
        </p:txBody>
      </p:sp>
      <p:sp>
        <p:nvSpPr>
          <p:cNvPr id="3078" name="Text Box 3077"/>
          <p:cNvSpPr txBox="1"/>
          <p:nvPr/>
        </p:nvSpPr>
        <p:spPr>
          <a:xfrm>
            <a:off x="4068763" y="981075"/>
            <a:ext cx="86360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24</a:t>
            </a:r>
            <a:endParaRPr sz="4800"/>
          </a:p>
        </p:txBody>
      </p:sp>
      <p:sp>
        <p:nvSpPr>
          <p:cNvPr id="3094" name="Oval 3093"/>
          <p:cNvSpPr/>
          <p:nvPr/>
        </p:nvSpPr>
        <p:spPr>
          <a:xfrm>
            <a:off x="323850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95" name="Text Box 3094"/>
          <p:cNvSpPr txBox="1"/>
          <p:nvPr/>
        </p:nvSpPr>
        <p:spPr>
          <a:xfrm>
            <a:off x="592138" y="3125788"/>
            <a:ext cx="3825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096" name="Oval 3095"/>
          <p:cNvSpPr/>
          <p:nvPr/>
        </p:nvSpPr>
        <p:spPr>
          <a:xfrm>
            <a:off x="1403350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97" name="Text Box 3096"/>
          <p:cNvSpPr txBox="1"/>
          <p:nvPr/>
        </p:nvSpPr>
        <p:spPr>
          <a:xfrm>
            <a:off x="1671638" y="3125788"/>
            <a:ext cx="3825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098" name="Oval 3097"/>
          <p:cNvSpPr/>
          <p:nvPr/>
        </p:nvSpPr>
        <p:spPr>
          <a:xfrm>
            <a:off x="2484438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99" name="Text Box 3098"/>
          <p:cNvSpPr txBox="1"/>
          <p:nvPr/>
        </p:nvSpPr>
        <p:spPr>
          <a:xfrm>
            <a:off x="2752725" y="3125788"/>
            <a:ext cx="3825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100" name="Oval 3099"/>
          <p:cNvSpPr/>
          <p:nvPr/>
        </p:nvSpPr>
        <p:spPr>
          <a:xfrm>
            <a:off x="3563938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01" name="Text Box 3100"/>
          <p:cNvSpPr txBox="1"/>
          <p:nvPr/>
        </p:nvSpPr>
        <p:spPr>
          <a:xfrm>
            <a:off x="3832225" y="3125788"/>
            <a:ext cx="3825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102" name="Oval 3101"/>
          <p:cNvSpPr/>
          <p:nvPr/>
        </p:nvSpPr>
        <p:spPr>
          <a:xfrm>
            <a:off x="4643438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03" name="Text Box 3102"/>
          <p:cNvSpPr txBox="1"/>
          <p:nvPr/>
        </p:nvSpPr>
        <p:spPr>
          <a:xfrm>
            <a:off x="4911725" y="3125788"/>
            <a:ext cx="3825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104" name="Oval 3103"/>
          <p:cNvSpPr/>
          <p:nvPr/>
        </p:nvSpPr>
        <p:spPr>
          <a:xfrm>
            <a:off x="5722938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05" name="Text Box 3104"/>
          <p:cNvSpPr txBox="1"/>
          <p:nvPr/>
        </p:nvSpPr>
        <p:spPr>
          <a:xfrm>
            <a:off x="5991225" y="3125788"/>
            <a:ext cx="3825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106" name="Oval 3105"/>
          <p:cNvSpPr/>
          <p:nvPr/>
        </p:nvSpPr>
        <p:spPr>
          <a:xfrm>
            <a:off x="6804025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07" name="Text Box 3106"/>
          <p:cNvSpPr txBox="1"/>
          <p:nvPr/>
        </p:nvSpPr>
        <p:spPr>
          <a:xfrm>
            <a:off x="7072313" y="3125788"/>
            <a:ext cx="3825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108" name="Oval 3107"/>
          <p:cNvSpPr/>
          <p:nvPr/>
        </p:nvSpPr>
        <p:spPr>
          <a:xfrm>
            <a:off x="7883525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09" name="Text Box 3108"/>
          <p:cNvSpPr txBox="1"/>
          <p:nvPr/>
        </p:nvSpPr>
        <p:spPr>
          <a:xfrm>
            <a:off x="8151813" y="3125788"/>
            <a:ext cx="3825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3</a:t>
            </a:r>
            <a:endParaRPr sz="2800"/>
          </a:p>
        </p:txBody>
      </p:sp>
      <p:sp>
        <p:nvSpPr>
          <p:cNvPr id="3110" name="Straight Connector 3109"/>
          <p:cNvSpPr/>
          <p:nvPr/>
        </p:nvSpPr>
        <p:spPr>
          <a:xfrm flipH="1">
            <a:off x="971550" y="1916113"/>
            <a:ext cx="3024188" cy="10080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1" name="Straight Connector 3110"/>
          <p:cNvSpPr/>
          <p:nvPr/>
        </p:nvSpPr>
        <p:spPr>
          <a:xfrm flipH="1">
            <a:off x="2124075" y="2060575"/>
            <a:ext cx="2016125" cy="9366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2" name="Straight Connector 3111"/>
          <p:cNvSpPr/>
          <p:nvPr/>
        </p:nvSpPr>
        <p:spPr>
          <a:xfrm flipH="1">
            <a:off x="3203575" y="2060575"/>
            <a:ext cx="1081088" cy="9366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3" name="Straight Connector 3112"/>
          <p:cNvSpPr/>
          <p:nvPr/>
        </p:nvSpPr>
        <p:spPr>
          <a:xfrm flipH="1">
            <a:off x="4067175" y="2060575"/>
            <a:ext cx="360363" cy="863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4" name="Straight Connector 3113"/>
          <p:cNvSpPr/>
          <p:nvPr/>
        </p:nvSpPr>
        <p:spPr>
          <a:xfrm>
            <a:off x="4572000" y="2060575"/>
            <a:ext cx="504825" cy="863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5" name="Straight Connector 3114"/>
          <p:cNvSpPr/>
          <p:nvPr/>
        </p:nvSpPr>
        <p:spPr>
          <a:xfrm>
            <a:off x="4787900" y="1989138"/>
            <a:ext cx="1296988" cy="935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6" name="Straight Connector 3115"/>
          <p:cNvSpPr/>
          <p:nvPr/>
        </p:nvSpPr>
        <p:spPr>
          <a:xfrm>
            <a:off x="4932363" y="1916113"/>
            <a:ext cx="2232025" cy="10080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7" name="Straight Connector 3116"/>
          <p:cNvSpPr/>
          <p:nvPr/>
        </p:nvSpPr>
        <p:spPr>
          <a:xfrm>
            <a:off x="5003800" y="1773238"/>
            <a:ext cx="3384550" cy="1150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18" name="Text Box 3117"/>
          <p:cNvSpPr txBox="1"/>
          <p:nvPr/>
        </p:nvSpPr>
        <p:spPr>
          <a:xfrm>
            <a:off x="468313" y="4652963"/>
            <a:ext cx="35750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What is </a:t>
            </a:r>
            <a:r>
              <a:rPr sz="3600">
                <a:cs typeface="Times New Roman" panose="02020603050405020304" pitchFamily="18" charset="0"/>
              </a:rPr>
              <a:t>⅜ of 24?</a:t>
            </a:r>
            <a:endParaRPr sz="3600">
              <a:ea typeface="Times New Roman" panose="02020603050405020304" pitchFamily="18" charset="0"/>
            </a:endParaRPr>
          </a:p>
        </p:txBody>
      </p:sp>
      <p:sp>
        <p:nvSpPr>
          <p:cNvPr id="3119" name="Text Box 3118"/>
          <p:cNvSpPr txBox="1"/>
          <p:nvPr/>
        </p:nvSpPr>
        <p:spPr>
          <a:xfrm>
            <a:off x="468313" y="5734050"/>
            <a:ext cx="3613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What is </a:t>
            </a:r>
            <a:r>
              <a:rPr sz="3600">
                <a:cs typeface="Arial" panose="020B0604020202020204" pitchFamily="34" charset="0"/>
              </a:rPr>
              <a:t>⅝</a:t>
            </a:r>
            <a:r>
              <a:rPr sz="3600">
                <a:cs typeface="Times New Roman" panose="02020603050405020304" pitchFamily="18" charset="0"/>
              </a:rPr>
              <a:t> of 24?</a:t>
            </a:r>
            <a:endParaRPr sz="36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95" grpId="0"/>
      <p:bldP spid="3097" grpId="0"/>
      <p:bldP spid="3099" grpId="0"/>
      <p:bldP spid="3101" grpId="0"/>
      <p:bldP spid="3103" grpId="0"/>
      <p:bldP spid="3105" grpId="0"/>
      <p:bldP spid="3107" grpId="0"/>
      <p:bldP spid="3109" grpId="0"/>
      <p:bldP spid="3118" grpId="0"/>
      <p:bldP spid="31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Text Box 4097"/>
          <p:cNvSpPr txBox="1"/>
          <p:nvPr/>
        </p:nvSpPr>
        <p:spPr>
          <a:xfrm>
            <a:off x="447675" y="404813"/>
            <a:ext cx="2609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Find </a:t>
            </a:r>
            <a:r>
              <a:rPr lang="en-US" alt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¼</a:t>
            </a:r>
            <a:r>
              <a:rPr sz="3600">
                <a:latin typeface="Times New Roman" panose="02020603050405020304" pitchFamily="18" charset="0"/>
                <a:cs typeface="Times New Roman" panose="02020603050405020304" pitchFamily="18" charset="0"/>
              </a:rPr>
              <a:t> of 32</a:t>
            </a:r>
            <a:endParaRPr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99" name="Text Box 4098"/>
          <p:cNvSpPr txBox="1"/>
          <p:nvPr/>
        </p:nvSpPr>
        <p:spPr>
          <a:xfrm>
            <a:off x="4068763" y="981075"/>
            <a:ext cx="86360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32</a:t>
            </a:r>
            <a:endParaRPr sz="4800"/>
          </a:p>
        </p:txBody>
      </p:sp>
      <p:sp>
        <p:nvSpPr>
          <p:cNvPr id="4104" name="Oval 4103"/>
          <p:cNvSpPr/>
          <p:nvPr/>
        </p:nvSpPr>
        <p:spPr>
          <a:xfrm>
            <a:off x="1762125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5" name="Text Box 4104"/>
          <p:cNvSpPr txBox="1"/>
          <p:nvPr/>
        </p:nvSpPr>
        <p:spPr>
          <a:xfrm>
            <a:off x="2030413" y="3125788"/>
            <a:ext cx="3825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8</a:t>
            </a:r>
            <a:endParaRPr sz="2800"/>
          </a:p>
        </p:txBody>
      </p:sp>
      <p:sp>
        <p:nvSpPr>
          <p:cNvPr id="4106" name="Oval 4105"/>
          <p:cNvSpPr/>
          <p:nvPr/>
        </p:nvSpPr>
        <p:spPr>
          <a:xfrm>
            <a:off x="3275013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7" name="Text Box 4106"/>
          <p:cNvSpPr txBox="1"/>
          <p:nvPr/>
        </p:nvSpPr>
        <p:spPr>
          <a:xfrm>
            <a:off x="3543300" y="3125788"/>
            <a:ext cx="3825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8</a:t>
            </a:r>
            <a:endParaRPr sz="2800"/>
          </a:p>
        </p:txBody>
      </p:sp>
      <p:sp>
        <p:nvSpPr>
          <p:cNvPr id="4108" name="Oval 4107"/>
          <p:cNvSpPr/>
          <p:nvPr/>
        </p:nvSpPr>
        <p:spPr>
          <a:xfrm>
            <a:off x="4787900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9" name="Text Box 4108"/>
          <p:cNvSpPr txBox="1"/>
          <p:nvPr/>
        </p:nvSpPr>
        <p:spPr>
          <a:xfrm>
            <a:off x="5056188" y="3125788"/>
            <a:ext cx="3825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8</a:t>
            </a:r>
            <a:endParaRPr sz="2800"/>
          </a:p>
        </p:txBody>
      </p:sp>
      <p:sp>
        <p:nvSpPr>
          <p:cNvPr id="4110" name="Oval 4109"/>
          <p:cNvSpPr/>
          <p:nvPr/>
        </p:nvSpPr>
        <p:spPr>
          <a:xfrm>
            <a:off x="6299200" y="2924175"/>
            <a:ext cx="936625" cy="935038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11" name="Text Box 4110"/>
          <p:cNvSpPr txBox="1"/>
          <p:nvPr/>
        </p:nvSpPr>
        <p:spPr>
          <a:xfrm>
            <a:off x="6567488" y="3125788"/>
            <a:ext cx="38258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/>
              <a:t>8</a:t>
            </a:r>
            <a:endParaRPr sz="2800"/>
          </a:p>
        </p:txBody>
      </p:sp>
      <p:sp>
        <p:nvSpPr>
          <p:cNvPr id="4118" name="Straight Connector 4117"/>
          <p:cNvSpPr/>
          <p:nvPr/>
        </p:nvSpPr>
        <p:spPr>
          <a:xfrm flipH="1">
            <a:off x="2484438" y="1700213"/>
            <a:ext cx="1582737" cy="12969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19" name="Straight Connector 4118"/>
          <p:cNvSpPr/>
          <p:nvPr/>
        </p:nvSpPr>
        <p:spPr>
          <a:xfrm flipH="1">
            <a:off x="3779838" y="1773238"/>
            <a:ext cx="504825" cy="1150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20" name="Straight Connector 4119"/>
          <p:cNvSpPr/>
          <p:nvPr/>
        </p:nvSpPr>
        <p:spPr>
          <a:xfrm>
            <a:off x="4643438" y="1773238"/>
            <a:ext cx="576262" cy="1150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21" name="Straight Connector 4120"/>
          <p:cNvSpPr/>
          <p:nvPr/>
        </p:nvSpPr>
        <p:spPr>
          <a:xfrm>
            <a:off x="4932363" y="1773238"/>
            <a:ext cx="1584325" cy="1150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24" name="Text Box 4123"/>
          <p:cNvSpPr txBox="1"/>
          <p:nvPr/>
        </p:nvSpPr>
        <p:spPr>
          <a:xfrm>
            <a:off x="468313" y="4652963"/>
            <a:ext cx="36131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/>
              <a:t>What is </a:t>
            </a:r>
            <a:r>
              <a:rPr lang="en-US" altLang="x-none" sz="3600">
                <a:cs typeface="Arial" panose="020B0604020202020204" pitchFamily="34" charset="0"/>
              </a:rPr>
              <a:t>¾</a:t>
            </a:r>
            <a:r>
              <a:rPr sz="3600" dirty="0">
                <a:cs typeface="Times New Roman" panose="02020603050405020304" pitchFamily="18" charset="0"/>
              </a:rPr>
              <a:t> of 32?</a:t>
            </a:r>
            <a:endParaRPr sz="36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5" grpId="0"/>
      <p:bldP spid="4107" grpId="0"/>
      <p:bldP spid="4109" grpId="0"/>
      <p:bldP spid="4111" grpId="0"/>
      <p:bldP spid="4124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WPS Presentation</Application>
  <PresentationFormat>On-screen Show</PresentationFormat>
  <Paragraphs>50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微软雅黑</vt:lpstr>
      <vt:lpstr>Monospace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</vt:vector>
  </TitlesOfParts>
  <Company>Samsung Electronics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SEC</dc:creator>
  <cp:lastModifiedBy>mathssite.com</cp:lastModifiedBy>
  <cp:revision>5</cp:revision>
  <dcterms:created xsi:type="dcterms:W3CDTF">2019-04-12T19:08:04Z</dcterms:created>
  <dcterms:modified xsi:type="dcterms:W3CDTF">2019-04-12T19:08:04Z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