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71" autoAdjust="0"/>
  </p:normalViewPr>
  <p:slideViewPr>
    <p:cSldViewPr>
      <p:cViewPr>
        <p:scale>
          <a:sx n="77" d="100"/>
          <a:sy n="77" d="100"/>
        </p:scale>
        <p:origin x="-1266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441C9-9CEB-4BED-A123-DC651629E407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80B63-09F3-4E23-9F66-5AA01539E3A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4716016" y="620688"/>
            <a:ext cx="72008" cy="4320480"/>
            <a:chOff x="4716016" y="620688"/>
            <a:chExt cx="72008" cy="4392488"/>
          </a:xfrm>
        </p:grpSpPr>
        <p:grpSp>
          <p:nvGrpSpPr>
            <p:cNvPr id="7172" name="Group 4"/>
            <p:cNvGrpSpPr>
              <a:grpSpLocks/>
            </p:cNvGrpSpPr>
            <p:nvPr/>
          </p:nvGrpSpPr>
          <p:grpSpPr bwMode="auto">
            <a:xfrm>
              <a:off x="4716016" y="620688"/>
              <a:ext cx="72008" cy="439249"/>
              <a:chOff x="3226" y="3558"/>
              <a:chExt cx="112" cy="610"/>
            </a:xfrm>
          </p:grpSpPr>
          <p:cxnSp>
            <p:nvCxnSpPr>
              <p:cNvPr id="7173" name="AutoShape 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74" name="AutoShape 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175" name="Group 7"/>
            <p:cNvGrpSpPr>
              <a:grpSpLocks/>
            </p:cNvGrpSpPr>
            <p:nvPr/>
          </p:nvGrpSpPr>
          <p:grpSpPr bwMode="auto">
            <a:xfrm>
              <a:off x="4716016" y="1059937"/>
              <a:ext cx="72008" cy="439249"/>
              <a:chOff x="3226" y="3558"/>
              <a:chExt cx="112" cy="610"/>
            </a:xfrm>
          </p:grpSpPr>
          <p:cxnSp>
            <p:nvCxnSpPr>
              <p:cNvPr id="7176" name="AutoShape 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77" name="AutoShape 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178" name="Group 10"/>
            <p:cNvGrpSpPr>
              <a:grpSpLocks/>
            </p:cNvGrpSpPr>
            <p:nvPr/>
          </p:nvGrpSpPr>
          <p:grpSpPr bwMode="auto">
            <a:xfrm>
              <a:off x="4716016" y="1499186"/>
              <a:ext cx="72008" cy="439249"/>
              <a:chOff x="3226" y="3558"/>
              <a:chExt cx="112" cy="610"/>
            </a:xfrm>
          </p:grpSpPr>
          <p:cxnSp>
            <p:nvCxnSpPr>
              <p:cNvPr id="7179" name="AutoShape 1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80" name="AutoShape 12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181" name="Group 13"/>
            <p:cNvGrpSpPr>
              <a:grpSpLocks/>
            </p:cNvGrpSpPr>
            <p:nvPr/>
          </p:nvGrpSpPr>
          <p:grpSpPr bwMode="auto">
            <a:xfrm>
              <a:off x="4716016" y="1938434"/>
              <a:ext cx="72008" cy="439249"/>
              <a:chOff x="3226" y="3558"/>
              <a:chExt cx="112" cy="610"/>
            </a:xfrm>
          </p:grpSpPr>
          <p:cxnSp>
            <p:nvCxnSpPr>
              <p:cNvPr id="7182" name="AutoShape 1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83" name="AutoShape 1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184" name="Group 16"/>
            <p:cNvGrpSpPr>
              <a:grpSpLocks/>
            </p:cNvGrpSpPr>
            <p:nvPr/>
          </p:nvGrpSpPr>
          <p:grpSpPr bwMode="auto">
            <a:xfrm>
              <a:off x="4716016" y="2377683"/>
              <a:ext cx="72008" cy="439249"/>
              <a:chOff x="3226" y="3558"/>
              <a:chExt cx="112" cy="610"/>
            </a:xfrm>
          </p:grpSpPr>
          <p:cxnSp>
            <p:nvCxnSpPr>
              <p:cNvPr id="7185" name="AutoShape 1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86" name="AutoShape 1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187" name="Group 19"/>
            <p:cNvGrpSpPr>
              <a:grpSpLocks/>
            </p:cNvGrpSpPr>
            <p:nvPr/>
          </p:nvGrpSpPr>
          <p:grpSpPr bwMode="auto">
            <a:xfrm>
              <a:off x="4716016" y="2816932"/>
              <a:ext cx="72008" cy="439249"/>
              <a:chOff x="3226" y="3558"/>
              <a:chExt cx="112" cy="610"/>
            </a:xfrm>
          </p:grpSpPr>
          <p:cxnSp>
            <p:nvCxnSpPr>
              <p:cNvPr id="7188" name="AutoShape 2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89" name="AutoShape 2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190" name="Group 22"/>
            <p:cNvGrpSpPr>
              <a:grpSpLocks/>
            </p:cNvGrpSpPr>
            <p:nvPr/>
          </p:nvGrpSpPr>
          <p:grpSpPr bwMode="auto">
            <a:xfrm>
              <a:off x="4716016" y="3256181"/>
              <a:ext cx="72008" cy="439249"/>
              <a:chOff x="3226" y="3558"/>
              <a:chExt cx="112" cy="610"/>
            </a:xfrm>
          </p:grpSpPr>
          <p:cxnSp>
            <p:nvCxnSpPr>
              <p:cNvPr id="7191" name="AutoShape 23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92" name="AutoShape 2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193" name="Group 25"/>
            <p:cNvGrpSpPr>
              <a:grpSpLocks/>
            </p:cNvGrpSpPr>
            <p:nvPr/>
          </p:nvGrpSpPr>
          <p:grpSpPr bwMode="auto">
            <a:xfrm>
              <a:off x="4716016" y="3695430"/>
              <a:ext cx="72008" cy="439249"/>
              <a:chOff x="3226" y="3558"/>
              <a:chExt cx="112" cy="610"/>
            </a:xfrm>
          </p:grpSpPr>
          <p:cxnSp>
            <p:nvCxnSpPr>
              <p:cNvPr id="7194" name="AutoShape 2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95" name="AutoShape 2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196" name="Group 28"/>
            <p:cNvGrpSpPr>
              <a:grpSpLocks/>
            </p:cNvGrpSpPr>
            <p:nvPr/>
          </p:nvGrpSpPr>
          <p:grpSpPr bwMode="auto">
            <a:xfrm>
              <a:off x="4716016" y="4134678"/>
              <a:ext cx="72008" cy="439249"/>
              <a:chOff x="3226" y="3558"/>
              <a:chExt cx="112" cy="610"/>
            </a:xfrm>
          </p:grpSpPr>
          <p:cxnSp>
            <p:nvCxnSpPr>
              <p:cNvPr id="7197" name="AutoShape 2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7198" name="AutoShape 3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cxnSp>
          <p:nvCxnSpPr>
            <p:cNvPr id="7199" name="AutoShape 31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7200" name="AutoShape 32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0" cy="439249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7201" name="AutoShape 33"/>
            <p:cNvCxnSpPr>
              <a:cxnSpLocks noChangeShapeType="1"/>
            </p:cNvCxnSpPr>
            <p:nvPr/>
          </p:nvCxnSpPr>
          <p:spPr bwMode="auto">
            <a:xfrm>
              <a:off x="4716016" y="5013176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</p:grpSp>
      <p:grpSp>
        <p:nvGrpSpPr>
          <p:cNvPr id="7202" name="Group 34"/>
          <p:cNvGrpSpPr>
            <a:grpSpLocks/>
          </p:cNvGrpSpPr>
          <p:nvPr/>
        </p:nvGrpSpPr>
        <p:grpSpPr bwMode="auto">
          <a:xfrm>
            <a:off x="4716016" y="476672"/>
            <a:ext cx="432048" cy="4608512"/>
            <a:chOff x="3226" y="3360"/>
            <a:chExt cx="524" cy="6487"/>
          </a:xfrm>
        </p:grpSpPr>
        <p:sp>
          <p:nvSpPr>
            <p:cNvPr id="7203" name="Text Box 35"/>
            <p:cNvSpPr txBox="1">
              <a:spLocks noChangeArrowheads="1"/>
            </p:cNvSpPr>
            <p:nvPr/>
          </p:nvSpPr>
          <p:spPr bwMode="auto">
            <a:xfrm>
              <a:off x="3230" y="336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04" name="Text Box 36"/>
            <p:cNvSpPr txBox="1">
              <a:spLocks noChangeArrowheads="1"/>
            </p:cNvSpPr>
            <p:nvPr/>
          </p:nvSpPr>
          <p:spPr bwMode="auto">
            <a:xfrm>
              <a:off x="3230" y="39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05" name="Text Box 37"/>
            <p:cNvSpPr txBox="1">
              <a:spLocks noChangeArrowheads="1"/>
            </p:cNvSpPr>
            <p:nvPr/>
          </p:nvSpPr>
          <p:spPr bwMode="auto">
            <a:xfrm>
              <a:off x="3226" y="45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06" name="Text Box 38"/>
            <p:cNvSpPr txBox="1">
              <a:spLocks noChangeArrowheads="1"/>
            </p:cNvSpPr>
            <p:nvPr/>
          </p:nvSpPr>
          <p:spPr bwMode="auto">
            <a:xfrm>
              <a:off x="3226" y="518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07" name="Text Box 39"/>
            <p:cNvSpPr txBox="1">
              <a:spLocks noChangeArrowheads="1"/>
            </p:cNvSpPr>
            <p:nvPr/>
          </p:nvSpPr>
          <p:spPr bwMode="auto">
            <a:xfrm>
              <a:off x="3226" y="579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08" name="Text Box 40"/>
            <p:cNvSpPr txBox="1">
              <a:spLocks noChangeArrowheads="1"/>
            </p:cNvSpPr>
            <p:nvPr/>
          </p:nvSpPr>
          <p:spPr bwMode="auto">
            <a:xfrm>
              <a:off x="3226" y="640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09" name="Text Box 41"/>
            <p:cNvSpPr txBox="1">
              <a:spLocks noChangeArrowheads="1"/>
            </p:cNvSpPr>
            <p:nvPr/>
          </p:nvSpPr>
          <p:spPr bwMode="auto">
            <a:xfrm>
              <a:off x="3226" y="700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10" name="Text Box 42"/>
            <p:cNvSpPr txBox="1">
              <a:spLocks noChangeArrowheads="1"/>
            </p:cNvSpPr>
            <p:nvPr/>
          </p:nvSpPr>
          <p:spPr bwMode="auto">
            <a:xfrm>
              <a:off x="3226" y="762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11" name="Text Box 43"/>
            <p:cNvSpPr txBox="1">
              <a:spLocks noChangeArrowheads="1"/>
            </p:cNvSpPr>
            <p:nvPr/>
          </p:nvSpPr>
          <p:spPr bwMode="auto">
            <a:xfrm>
              <a:off x="3234" y="823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12" name="Text Box 44"/>
            <p:cNvSpPr txBox="1">
              <a:spLocks noChangeArrowheads="1"/>
            </p:cNvSpPr>
            <p:nvPr/>
          </p:nvSpPr>
          <p:spPr bwMode="auto">
            <a:xfrm>
              <a:off x="3226" y="884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13" name="Text Box 45"/>
            <p:cNvSpPr txBox="1">
              <a:spLocks noChangeArrowheads="1"/>
            </p:cNvSpPr>
            <p:nvPr/>
          </p:nvSpPr>
          <p:spPr bwMode="auto">
            <a:xfrm>
              <a:off x="3226" y="9455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9" name="Straight Arrow Connector 78"/>
          <p:cNvCxnSpPr/>
          <p:nvPr/>
        </p:nvCxnSpPr>
        <p:spPr>
          <a:xfrm flipH="1">
            <a:off x="5004048" y="2780928"/>
            <a:ext cx="425452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5436096" y="2348880"/>
            <a:ext cx="2808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The number line shows the altitude in metres of a hot air balloon.  Zero is the lowest altitude it can safely fly.</a:t>
            </a:r>
            <a:endParaRPr lang="en-GB" sz="1400" b="1" dirty="0">
              <a:solidFill>
                <a:schemeClr val="bg1"/>
              </a:solidFill>
            </a:endParaRPr>
          </a:p>
        </p:txBody>
      </p:sp>
      <p:pic>
        <p:nvPicPr>
          <p:cNvPr id="95" name="Picture 2" descr="http://bestclipartblog.com/clipart-pics/hot-air-balloon-clip-art-4.png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3635896" y="1844824"/>
            <a:ext cx="864096" cy="1423635"/>
          </a:xfrm>
          <a:prstGeom prst="rect">
            <a:avLst/>
          </a:prstGeom>
          <a:noFill/>
        </p:spPr>
      </p:pic>
      <p:sp>
        <p:nvSpPr>
          <p:cNvPr id="96" name="TextBox 95"/>
          <p:cNvSpPr txBox="1"/>
          <p:nvPr/>
        </p:nvSpPr>
        <p:spPr>
          <a:xfrm>
            <a:off x="5364088" y="620688"/>
            <a:ext cx="3528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We are going to use the example of how a balloon flies to examine negative numbers.  This should give you a better idea of why the numbers interact the way they do.</a:t>
            </a:r>
            <a:endParaRPr lang="en-GB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estclipartblog.com/clipart-pics/hot-air-balloon-clip-art-4.png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3635896" y="1844824"/>
            <a:ext cx="864096" cy="1423635"/>
          </a:xfrm>
          <a:prstGeom prst="rect">
            <a:avLst/>
          </a:prstGeom>
          <a:noFill/>
        </p:spPr>
      </p:pic>
      <p:grpSp>
        <p:nvGrpSpPr>
          <p:cNvPr id="6" name="Group 5"/>
          <p:cNvGrpSpPr/>
          <p:nvPr/>
        </p:nvGrpSpPr>
        <p:grpSpPr>
          <a:xfrm>
            <a:off x="4716016" y="620688"/>
            <a:ext cx="72008" cy="4320480"/>
            <a:chOff x="4716016" y="620688"/>
            <a:chExt cx="72008" cy="4392488"/>
          </a:xfrm>
        </p:grpSpPr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4716016" y="620688"/>
              <a:ext cx="72008" cy="439249"/>
              <a:chOff x="3226" y="3558"/>
              <a:chExt cx="112" cy="610"/>
            </a:xfrm>
          </p:grpSpPr>
          <p:cxnSp>
            <p:nvCxnSpPr>
              <p:cNvPr id="35" name="AutoShape 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6" name="AutoShape 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4716016" y="1059937"/>
              <a:ext cx="72008" cy="439249"/>
              <a:chOff x="3226" y="3558"/>
              <a:chExt cx="112" cy="610"/>
            </a:xfrm>
          </p:grpSpPr>
          <p:cxnSp>
            <p:nvCxnSpPr>
              <p:cNvPr id="33" name="AutoShape 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4" name="AutoShape 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4716016" y="1499186"/>
              <a:ext cx="72008" cy="439249"/>
              <a:chOff x="3226" y="3558"/>
              <a:chExt cx="112" cy="610"/>
            </a:xfrm>
          </p:grpSpPr>
          <p:cxnSp>
            <p:nvCxnSpPr>
              <p:cNvPr id="31" name="AutoShape 1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2" name="AutoShape 12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0" name="Group 13"/>
            <p:cNvGrpSpPr>
              <a:grpSpLocks/>
            </p:cNvGrpSpPr>
            <p:nvPr/>
          </p:nvGrpSpPr>
          <p:grpSpPr bwMode="auto">
            <a:xfrm>
              <a:off x="4716016" y="1938434"/>
              <a:ext cx="72008" cy="439249"/>
              <a:chOff x="3226" y="3558"/>
              <a:chExt cx="112" cy="610"/>
            </a:xfrm>
          </p:grpSpPr>
          <p:cxnSp>
            <p:nvCxnSpPr>
              <p:cNvPr id="29" name="AutoShape 1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0" name="AutoShape 1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4716016" y="2377683"/>
              <a:ext cx="72008" cy="439249"/>
              <a:chOff x="3226" y="3558"/>
              <a:chExt cx="112" cy="610"/>
            </a:xfrm>
          </p:grpSpPr>
          <p:cxnSp>
            <p:nvCxnSpPr>
              <p:cNvPr id="27" name="AutoShape 1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8" name="AutoShape 1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2" name="Group 19"/>
            <p:cNvGrpSpPr>
              <a:grpSpLocks/>
            </p:cNvGrpSpPr>
            <p:nvPr/>
          </p:nvGrpSpPr>
          <p:grpSpPr bwMode="auto">
            <a:xfrm>
              <a:off x="4716016" y="2816932"/>
              <a:ext cx="72008" cy="439249"/>
              <a:chOff x="3226" y="3558"/>
              <a:chExt cx="112" cy="610"/>
            </a:xfrm>
          </p:grpSpPr>
          <p:cxnSp>
            <p:nvCxnSpPr>
              <p:cNvPr id="25" name="AutoShape 2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6" name="AutoShape 2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4716016" y="3256181"/>
              <a:ext cx="72008" cy="439249"/>
              <a:chOff x="3226" y="3558"/>
              <a:chExt cx="112" cy="610"/>
            </a:xfrm>
          </p:grpSpPr>
          <p:cxnSp>
            <p:nvCxnSpPr>
              <p:cNvPr id="23" name="AutoShape 23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4" name="AutoShape 2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4" name="Group 25"/>
            <p:cNvGrpSpPr>
              <a:grpSpLocks/>
            </p:cNvGrpSpPr>
            <p:nvPr/>
          </p:nvGrpSpPr>
          <p:grpSpPr bwMode="auto">
            <a:xfrm>
              <a:off x="4716016" y="3695430"/>
              <a:ext cx="72008" cy="439249"/>
              <a:chOff x="3226" y="3558"/>
              <a:chExt cx="112" cy="610"/>
            </a:xfrm>
          </p:grpSpPr>
          <p:cxnSp>
            <p:nvCxnSpPr>
              <p:cNvPr id="21" name="AutoShape 2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2" name="AutoShape 2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5" name="Group 28"/>
            <p:cNvGrpSpPr>
              <a:grpSpLocks/>
            </p:cNvGrpSpPr>
            <p:nvPr/>
          </p:nvGrpSpPr>
          <p:grpSpPr bwMode="auto">
            <a:xfrm>
              <a:off x="4716016" y="4134678"/>
              <a:ext cx="72008" cy="439249"/>
              <a:chOff x="3226" y="3558"/>
              <a:chExt cx="112" cy="610"/>
            </a:xfrm>
          </p:grpSpPr>
          <p:cxnSp>
            <p:nvCxnSpPr>
              <p:cNvPr id="19" name="AutoShape 2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0" name="AutoShape 3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cxnSp>
          <p:nvCxnSpPr>
            <p:cNvPr id="16" name="AutoShape 31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7" name="AutoShape 32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0" cy="439249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8" name="AutoShape 33"/>
            <p:cNvCxnSpPr>
              <a:cxnSpLocks noChangeShapeType="1"/>
            </p:cNvCxnSpPr>
            <p:nvPr/>
          </p:nvCxnSpPr>
          <p:spPr bwMode="auto">
            <a:xfrm>
              <a:off x="4716016" y="5013176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</p:grpSp>
      <p:grpSp>
        <p:nvGrpSpPr>
          <p:cNvPr id="37" name="Group 34"/>
          <p:cNvGrpSpPr>
            <a:grpSpLocks/>
          </p:cNvGrpSpPr>
          <p:nvPr/>
        </p:nvGrpSpPr>
        <p:grpSpPr bwMode="auto">
          <a:xfrm>
            <a:off x="4716016" y="476672"/>
            <a:ext cx="432048" cy="4608512"/>
            <a:chOff x="3226" y="3360"/>
            <a:chExt cx="524" cy="6487"/>
          </a:xfrm>
        </p:grpSpPr>
        <p:sp>
          <p:nvSpPr>
            <p:cNvPr id="38" name="Text Box 35"/>
            <p:cNvSpPr txBox="1">
              <a:spLocks noChangeArrowheads="1"/>
            </p:cNvSpPr>
            <p:nvPr/>
          </p:nvSpPr>
          <p:spPr bwMode="auto">
            <a:xfrm>
              <a:off x="3230" y="336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36"/>
            <p:cNvSpPr txBox="1">
              <a:spLocks noChangeArrowheads="1"/>
            </p:cNvSpPr>
            <p:nvPr/>
          </p:nvSpPr>
          <p:spPr bwMode="auto">
            <a:xfrm>
              <a:off x="3230" y="39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 Box 37"/>
            <p:cNvSpPr txBox="1">
              <a:spLocks noChangeArrowheads="1"/>
            </p:cNvSpPr>
            <p:nvPr/>
          </p:nvSpPr>
          <p:spPr bwMode="auto">
            <a:xfrm>
              <a:off x="3226" y="45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 Box 38"/>
            <p:cNvSpPr txBox="1">
              <a:spLocks noChangeArrowheads="1"/>
            </p:cNvSpPr>
            <p:nvPr/>
          </p:nvSpPr>
          <p:spPr bwMode="auto">
            <a:xfrm>
              <a:off x="3226" y="518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39"/>
            <p:cNvSpPr txBox="1">
              <a:spLocks noChangeArrowheads="1"/>
            </p:cNvSpPr>
            <p:nvPr/>
          </p:nvSpPr>
          <p:spPr bwMode="auto">
            <a:xfrm>
              <a:off x="3226" y="579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40"/>
            <p:cNvSpPr txBox="1">
              <a:spLocks noChangeArrowheads="1"/>
            </p:cNvSpPr>
            <p:nvPr/>
          </p:nvSpPr>
          <p:spPr bwMode="auto">
            <a:xfrm>
              <a:off x="3226" y="640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 Box 41"/>
            <p:cNvSpPr txBox="1">
              <a:spLocks noChangeArrowheads="1"/>
            </p:cNvSpPr>
            <p:nvPr/>
          </p:nvSpPr>
          <p:spPr bwMode="auto">
            <a:xfrm>
              <a:off x="3226" y="700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 Box 42"/>
            <p:cNvSpPr txBox="1">
              <a:spLocks noChangeArrowheads="1"/>
            </p:cNvSpPr>
            <p:nvPr/>
          </p:nvSpPr>
          <p:spPr bwMode="auto">
            <a:xfrm>
              <a:off x="3226" y="762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 Box 43"/>
            <p:cNvSpPr txBox="1">
              <a:spLocks noChangeArrowheads="1"/>
            </p:cNvSpPr>
            <p:nvPr/>
          </p:nvSpPr>
          <p:spPr bwMode="auto">
            <a:xfrm>
              <a:off x="3234" y="823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Text Box 44"/>
            <p:cNvSpPr txBox="1">
              <a:spLocks noChangeArrowheads="1"/>
            </p:cNvSpPr>
            <p:nvPr/>
          </p:nvSpPr>
          <p:spPr bwMode="auto">
            <a:xfrm>
              <a:off x="3226" y="884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45"/>
            <p:cNvSpPr txBox="1">
              <a:spLocks noChangeArrowheads="1"/>
            </p:cNvSpPr>
            <p:nvPr/>
          </p:nvSpPr>
          <p:spPr bwMode="auto">
            <a:xfrm>
              <a:off x="3226" y="9455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5076056" y="908720"/>
            <a:ext cx="3888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A hot air balloon flies by heating the air trapped in the balloon. As the heated air is less dense it floats up. Our balloon can be raised 1 metre by increasing the temperature by one flame.</a:t>
            </a:r>
            <a:endParaRPr lang="en-GB" sz="1400" b="1" dirty="0">
              <a:solidFill>
                <a:schemeClr val="bg1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6516216" y="1916832"/>
            <a:ext cx="504056" cy="648072"/>
            <a:chOff x="7092280" y="3140968"/>
            <a:chExt cx="504056" cy="648072"/>
          </a:xfrm>
        </p:grpSpPr>
        <p:pic>
          <p:nvPicPr>
            <p:cNvPr id="51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52" name="TextBox 51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+1</a:t>
              </a:r>
              <a:endParaRPr lang="en-GB" dirty="0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76056" y="2636912"/>
            <a:ext cx="30963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If we increase the balloon by 3 flames, where will it raise to?</a:t>
            </a: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7092280" y="3140968"/>
            <a:ext cx="504056" cy="648072"/>
            <a:chOff x="7092280" y="3140968"/>
            <a:chExt cx="504056" cy="648072"/>
          </a:xfrm>
        </p:grpSpPr>
        <p:pic>
          <p:nvPicPr>
            <p:cNvPr id="55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56" name="TextBox 55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+1</a:t>
              </a:r>
              <a:endParaRPr lang="en-GB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372200" y="3429000"/>
            <a:ext cx="504056" cy="648072"/>
            <a:chOff x="7092280" y="3140968"/>
            <a:chExt cx="504056" cy="648072"/>
          </a:xfrm>
        </p:grpSpPr>
        <p:pic>
          <p:nvPicPr>
            <p:cNvPr id="58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+1</a:t>
              </a:r>
              <a:endParaRPr lang="en-GB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724128" y="3212976"/>
            <a:ext cx="504056" cy="648072"/>
            <a:chOff x="7092280" y="3140968"/>
            <a:chExt cx="504056" cy="648072"/>
          </a:xfrm>
        </p:grpSpPr>
        <p:pic>
          <p:nvPicPr>
            <p:cNvPr id="61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62" name="TextBox 61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+1</a:t>
              </a:r>
              <a:endParaRPr lang="en-GB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5076056" y="4149080"/>
            <a:ext cx="30963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Write a sum to show this.</a:t>
            </a: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951820" y="5445224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/>
              <a:t>-1 + (   ) = 2</a:t>
            </a:r>
            <a:endParaRPr lang="en-GB" sz="4800" b="1" dirty="0"/>
          </a:p>
        </p:txBody>
      </p:sp>
      <p:grpSp>
        <p:nvGrpSpPr>
          <p:cNvPr id="65" name="Group 64"/>
          <p:cNvGrpSpPr/>
          <p:nvPr/>
        </p:nvGrpSpPr>
        <p:grpSpPr>
          <a:xfrm>
            <a:off x="4572000" y="5536686"/>
            <a:ext cx="504056" cy="648072"/>
            <a:chOff x="7092280" y="3140968"/>
            <a:chExt cx="504056" cy="648072"/>
          </a:xfrm>
        </p:grpSpPr>
        <p:pic>
          <p:nvPicPr>
            <p:cNvPr id="66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67" name="TextBox 66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+3</a:t>
              </a:r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L -1.66667E-6 -0.1863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63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estclipartblog.com/clipart-pics/hot-air-balloon-clip-art-4.png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3707904" y="565205"/>
            <a:ext cx="864096" cy="1423635"/>
          </a:xfrm>
          <a:prstGeom prst="rect">
            <a:avLst/>
          </a:prstGeom>
          <a:noFill/>
        </p:spPr>
      </p:pic>
      <p:grpSp>
        <p:nvGrpSpPr>
          <p:cNvPr id="3" name="Group 2"/>
          <p:cNvGrpSpPr/>
          <p:nvPr/>
        </p:nvGrpSpPr>
        <p:grpSpPr>
          <a:xfrm>
            <a:off x="4716016" y="620688"/>
            <a:ext cx="72008" cy="4320480"/>
            <a:chOff x="4716016" y="620688"/>
            <a:chExt cx="72008" cy="4392488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4716016" y="620688"/>
              <a:ext cx="72008" cy="439249"/>
              <a:chOff x="3226" y="3558"/>
              <a:chExt cx="112" cy="610"/>
            </a:xfrm>
          </p:grpSpPr>
          <p:cxnSp>
            <p:nvCxnSpPr>
              <p:cNvPr id="32" name="AutoShape 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3" name="AutoShape 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4716016" y="1059937"/>
              <a:ext cx="72008" cy="439249"/>
              <a:chOff x="3226" y="3558"/>
              <a:chExt cx="112" cy="610"/>
            </a:xfrm>
          </p:grpSpPr>
          <p:cxnSp>
            <p:nvCxnSpPr>
              <p:cNvPr id="30" name="AutoShape 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1" name="AutoShape 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4716016" y="1499186"/>
              <a:ext cx="72008" cy="439249"/>
              <a:chOff x="3226" y="3558"/>
              <a:chExt cx="112" cy="610"/>
            </a:xfrm>
          </p:grpSpPr>
          <p:cxnSp>
            <p:nvCxnSpPr>
              <p:cNvPr id="28" name="AutoShape 1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9" name="AutoShape 12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4716016" y="1938434"/>
              <a:ext cx="72008" cy="439249"/>
              <a:chOff x="3226" y="3558"/>
              <a:chExt cx="112" cy="610"/>
            </a:xfrm>
          </p:grpSpPr>
          <p:cxnSp>
            <p:nvCxnSpPr>
              <p:cNvPr id="26" name="AutoShape 1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7" name="AutoShape 1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4716016" y="2377683"/>
              <a:ext cx="72008" cy="439249"/>
              <a:chOff x="3226" y="3558"/>
              <a:chExt cx="112" cy="610"/>
            </a:xfrm>
          </p:grpSpPr>
          <p:cxnSp>
            <p:nvCxnSpPr>
              <p:cNvPr id="24" name="AutoShape 1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5" name="AutoShape 1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9" name="Group 19"/>
            <p:cNvGrpSpPr>
              <a:grpSpLocks/>
            </p:cNvGrpSpPr>
            <p:nvPr/>
          </p:nvGrpSpPr>
          <p:grpSpPr bwMode="auto">
            <a:xfrm>
              <a:off x="4716016" y="2816932"/>
              <a:ext cx="72008" cy="439249"/>
              <a:chOff x="3226" y="3558"/>
              <a:chExt cx="112" cy="610"/>
            </a:xfrm>
          </p:grpSpPr>
          <p:cxnSp>
            <p:nvCxnSpPr>
              <p:cNvPr id="22" name="AutoShape 2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3" name="AutoShape 2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4716016" y="3256181"/>
              <a:ext cx="72008" cy="439249"/>
              <a:chOff x="3226" y="3558"/>
              <a:chExt cx="112" cy="610"/>
            </a:xfrm>
          </p:grpSpPr>
          <p:cxnSp>
            <p:nvCxnSpPr>
              <p:cNvPr id="20" name="AutoShape 23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1" name="AutoShape 2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4716016" y="3695430"/>
              <a:ext cx="72008" cy="439249"/>
              <a:chOff x="3226" y="3558"/>
              <a:chExt cx="112" cy="610"/>
            </a:xfrm>
          </p:grpSpPr>
          <p:cxnSp>
            <p:nvCxnSpPr>
              <p:cNvPr id="18" name="AutoShape 2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9" name="AutoShape 2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2" name="Group 28"/>
            <p:cNvGrpSpPr>
              <a:grpSpLocks/>
            </p:cNvGrpSpPr>
            <p:nvPr/>
          </p:nvGrpSpPr>
          <p:grpSpPr bwMode="auto">
            <a:xfrm>
              <a:off x="4716016" y="4134678"/>
              <a:ext cx="72008" cy="439249"/>
              <a:chOff x="3226" y="3558"/>
              <a:chExt cx="112" cy="610"/>
            </a:xfrm>
          </p:grpSpPr>
          <p:cxnSp>
            <p:nvCxnSpPr>
              <p:cNvPr id="16" name="AutoShape 2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7" name="AutoShape 3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cxnSp>
          <p:nvCxnSpPr>
            <p:cNvPr id="13" name="AutoShape 31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4" name="AutoShape 32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0" cy="439249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5" name="AutoShape 33"/>
            <p:cNvCxnSpPr>
              <a:cxnSpLocks noChangeShapeType="1"/>
            </p:cNvCxnSpPr>
            <p:nvPr/>
          </p:nvCxnSpPr>
          <p:spPr bwMode="auto">
            <a:xfrm>
              <a:off x="4716016" y="5013176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</p:grpSp>
      <p:grpSp>
        <p:nvGrpSpPr>
          <p:cNvPr id="34" name="Group 34"/>
          <p:cNvGrpSpPr>
            <a:grpSpLocks/>
          </p:cNvGrpSpPr>
          <p:nvPr/>
        </p:nvGrpSpPr>
        <p:grpSpPr bwMode="auto">
          <a:xfrm>
            <a:off x="4716016" y="476672"/>
            <a:ext cx="432048" cy="4608512"/>
            <a:chOff x="3226" y="3360"/>
            <a:chExt cx="524" cy="6487"/>
          </a:xfrm>
        </p:grpSpPr>
        <p:sp>
          <p:nvSpPr>
            <p:cNvPr id="35" name="Text Box 35"/>
            <p:cNvSpPr txBox="1">
              <a:spLocks noChangeArrowheads="1"/>
            </p:cNvSpPr>
            <p:nvPr/>
          </p:nvSpPr>
          <p:spPr bwMode="auto">
            <a:xfrm>
              <a:off x="3230" y="336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 Box 36"/>
            <p:cNvSpPr txBox="1">
              <a:spLocks noChangeArrowheads="1"/>
            </p:cNvSpPr>
            <p:nvPr/>
          </p:nvSpPr>
          <p:spPr bwMode="auto">
            <a:xfrm>
              <a:off x="3230" y="39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37"/>
            <p:cNvSpPr txBox="1">
              <a:spLocks noChangeArrowheads="1"/>
            </p:cNvSpPr>
            <p:nvPr/>
          </p:nvSpPr>
          <p:spPr bwMode="auto">
            <a:xfrm>
              <a:off x="3226" y="45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38"/>
            <p:cNvSpPr txBox="1">
              <a:spLocks noChangeArrowheads="1"/>
            </p:cNvSpPr>
            <p:nvPr/>
          </p:nvSpPr>
          <p:spPr bwMode="auto">
            <a:xfrm>
              <a:off x="3226" y="518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3226" y="579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26" y="640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 Box 41"/>
            <p:cNvSpPr txBox="1">
              <a:spLocks noChangeArrowheads="1"/>
            </p:cNvSpPr>
            <p:nvPr/>
          </p:nvSpPr>
          <p:spPr bwMode="auto">
            <a:xfrm>
              <a:off x="3226" y="700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42"/>
            <p:cNvSpPr txBox="1">
              <a:spLocks noChangeArrowheads="1"/>
            </p:cNvSpPr>
            <p:nvPr/>
          </p:nvSpPr>
          <p:spPr bwMode="auto">
            <a:xfrm>
              <a:off x="3226" y="762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3234" y="823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 Box 44"/>
            <p:cNvSpPr txBox="1">
              <a:spLocks noChangeArrowheads="1"/>
            </p:cNvSpPr>
            <p:nvPr/>
          </p:nvSpPr>
          <p:spPr bwMode="auto">
            <a:xfrm>
              <a:off x="3226" y="884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 Box 45"/>
            <p:cNvSpPr txBox="1">
              <a:spLocks noChangeArrowheads="1"/>
            </p:cNvSpPr>
            <p:nvPr/>
          </p:nvSpPr>
          <p:spPr bwMode="auto">
            <a:xfrm>
              <a:off x="3226" y="9455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5076056" y="548680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If the balloon needs to descend quickly it adds sandbags to make it heavier.  By adding one sandbag it will descend one metre.</a:t>
            </a:r>
            <a:endParaRPr lang="en-GB" sz="1400" b="1" dirty="0">
              <a:solidFill>
                <a:schemeClr val="bg1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6516216" y="1340768"/>
            <a:ext cx="432048" cy="504056"/>
            <a:chOff x="6300192" y="2348880"/>
            <a:chExt cx="432048" cy="504056"/>
          </a:xfrm>
        </p:grpSpPr>
        <p:pic>
          <p:nvPicPr>
            <p:cNvPr id="48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49" name="TextBox 48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076056" y="198884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What happens to our balloon if we add 2 sandbags to it?</a:t>
            </a:r>
            <a:endParaRPr lang="en-GB" sz="1400" b="1" dirty="0">
              <a:solidFill>
                <a:schemeClr val="bg1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6084168" y="2636912"/>
            <a:ext cx="432048" cy="504056"/>
            <a:chOff x="6300192" y="2348880"/>
            <a:chExt cx="432048" cy="504056"/>
          </a:xfrm>
        </p:grpSpPr>
        <p:pic>
          <p:nvPicPr>
            <p:cNvPr id="52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53" name="TextBox 52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164288" y="2564904"/>
            <a:ext cx="432048" cy="504056"/>
            <a:chOff x="6300192" y="2348880"/>
            <a:chExt cx="432048" cy="504056"/>
          </a:xfrm>
        </p:grpSpPr>
        <p:pic>
          <p:nvPicPr>
            <p:cNvPr id="55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56" name="TextBox 55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5076056" y="3268722"/>
            <a:ext cx="30963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Write a sum to show this.</a:t>
            </a: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275856" y="5445224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b="1" dirty="0" smtClean="0"/>
              <a:t>2 + (   ) = 0</a:t>
            </a:r>
            <a:endParaRPr lang="en-GB" sz="48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6516216" y="5445224"/>
            <a:ext cx="24482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We can see here that adding a negative number has the same overall effect as subtracting.</a:t>
            </a:r>
            <a:endParaRPr lang="en-GB" sz="14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179512" y="5517232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Notice that we use brackets to make things easier to read when signs are right next to each other.</a:t>
            </a:r>
            <a:endParaRPr lang="en-GB" sz="1400" b="1" dirty="0"/>
          </a:p>
        </p:txBody>
      </p:sp>
      <p:grpSp>
        <p:nvGrpSpPr>
          <p:cNvPr id="72" name="Group 71"/>
          <p:cNvGrpSpPr/>
          <p:nvPr/>
        </p:nvGrpSpPr>
        <p:grpSpPr>
          <a:xfrm>
            <a:off x="4572000" y="5661248"/>
            <a:ext cx="432048" cy="504056"/>
            <a:chOff x="6300192" y="2348880"/>
            <a:chExt cx="432048" cy="504056"/>
          </a:xfrm>
        </p:grpSpPr>
        <p:pic>
          <p:nvPicPr>
            <p:cNvPr id="73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74" name="TextBox 73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-2</a:t>
              </a:r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00116 L 2.22222E-6 0.1238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7" grpId="0"/>
      <p:bldP spid="58" grpId="0"/>
      <p:bldP spid="60" grpId="0"/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estclipartblog.com/clipart-pics/hot-air-balloon-clip-art-4.png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3707904" y="1412776"/>
            <a:ext cx="864096" cy="1423635"/>
          </a:xfrm>
          <a:prstGeom prst="rect">
            <a:avLst/>
          </a:prstGeom>
          <a:noFill/>
        </p:spPr>
      </p:pic>
      <p:grpSp>
        <p:nvGrpSpPr>
          <p:cNvPr id="3" name="Group 2"/>
          <p:cNvGrpSpPr/>
          <p:nvPr/>
        </p:nvGrpSpPr>
        <p:grpSpPr>
          <a:xfrm>
            <a:off x="4716016" y="620688"/>
            <a:ext cx="72008" cy="4320480"/>
            <a:chOff x="4716016" y="620688"/>
            <a:chExt cx="72008" cy="4392488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4716016" y="620688"/>
              <a:ext cx="72008" cy="439249"/>
              <a:chOff x="3226" y="3558"/>
              <a:chExt cx="112" cy="610"/>
            </a:xfrm>
          </p:grpSpPr>
          <p:cxnSp>
            <p:nvCxnSpPr>
              <p:cNvPr id="32" name="AutoShape 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3" name="AutoShape 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4716016" y="1059937"/>
              <a:ext cx="72008" cy="439249"/>
              <a:chOff x="3226" y="3558"/>
              <a:chExt cx="112" cy="610"/>
            </a:xfrm>
          </p:grpSpPr>
          <p:cxnSp>
            <p:nvCxnSpPr>
              <p:cNvPr id="30" name="AutoShape 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1" name="AutoShape 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4716016" y="1499186"/>
              <a:ext cx="72008" cy="439249"/>
              <a:chOff x="3226" y="3558"/>
              <a:chExt cx="112" cy="610"/>
            </a:xfrm>
          </p:grpSpPr>
          <p:cxnSp>
            <p:nvCxnSpPr>
              <p:cNvPr id="28" name="AutoShape 1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9" name="AutoShape 12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4716016" y="1938434"/>
              <a:ext cx="72008" cy="439249"/>
              <a:chOff x="3226" y="3558"/>
              <a:chExt cx="112" cy="610"/>
            </a:xfrm>
          </p:grpSpPr>
          <p:cxnSp>
            <p:nvCxnSpPr>
              <p:cNvPr id="26" name="AutoShape 1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7" name="AutoShape 1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4716016" y="2377683"/>
              <a:ext cx="72008" cy="439249"/>
              <a:chOff x="3226" y="3558"/>
              <a:chExt cx="112" cy="610"/>
            </a:xfrm>
          </p:grpSpPr>
          <p:cxnSp>
            <p:nvCxnSpPr>
              <p:cNvPr id="24" name="AutoShape 1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5" name="AutoShape 1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9" name="Group 19"/>
            <p:cNvGrpSpPr>
              <a:grpSpLocks/>
            </p:cNvGrpSpPr>
            <p:nvPr/>
          </p:nvGrpSpPr>
          <p:grpSpPr bwMode="auto">
            <a:xfrm>
              <a:off x="4716016" y="2816932"/>
              <a:ext cx="72008" cy="439249"/>
              <a:chOff x="3226" y="3558"/>
              <a:chExt cx="112" cy="610"/>
            </a:xfrm>
          </p:grpSpPr>
          <p:cxnSp>
            <p:nvCxnSpPr>
              <p:cNvPr id="22" name="AutoShape 2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3" name="AutoShape 2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4716016" y="3256181"/>
              <a:ext cx="72008" cy="439249"/>
              <a:chOff x="3226" y="3558"/>
              <a:chExt cx="112" cy="610"/>
            </a:xfrm>
          </p:grpSpPr>
          <p:cxnSp>
            <p:nvCxnSpPr>
              <p:cNvPr id="20" name="AutoShape 23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1" name="AutoShape 2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4716016" y="3695430"/>
              <a:ext cx="72008" cy="439249"/>
              <a:chOff x="3226" y="3558"/>
              <a:chExt cx="112" cy="610"/>
            </a:xfrm>
          </p:grpSpPr>
          <p:cxnSp>
            <p:nvCxnSpPr>
              <p:cNvPr id="18" name="AutoShape 2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9" name="AutoShape 2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2" name="Group 28"/>
            <p:cNvGrpSpPr>
              <a:grpSpLocks/>
            </p:cNvGrpSpPr>
            <p:nvPr/>
          </p:nvGrpSpPr>
          <p:grpSpPr bwMode="auto">
            <a:xfrm>
              <a:off x="4716016" y="4134678"/>
              <a:ext cx="72008" cy="439249"/>
              <a:chOff x="3226" y="3558"/>
              <a:chExt cx="112" cy="610"/>
            </a:xfrm>
          </p:grpSpPr>
          <p:cxnSp>
            <p:nvCxnSpPr>
              <p:cNvPr id="16" name="AutoShape 2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7" name="AutoShape 3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cxnSp>
          <p:nvCxnSpPr>
            <p:cNvPr id="13" name="AutoShape 31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4" name="AutoShape 32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0" cy="439249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5" name="AutoShape 33"/>
            <p:cNvCxnSpPr>
              <a:cxnSpLocks noChangeShapeType="1"/>
            </p:cNvCxnSpPr>
            <p:nvPr/>
          </p:nvCxnSpPr>
          <p:spPr bwMode="auto">
            <a:xfrm>
              <a:off x="4716016" y="5013176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</p:grpSp>
      <p:grpSp>
        <p:nvGrpSpPr>
          <p:cNvPr id="34" name="Group 34"/>
          <p:cNvGrpSpPr>
            <a:grpSpLocks/>
          </p:cNvGrpSpPr>
          <p:nvPr/>
        </p:nvGrpSpPr>
        <p:grpSpPr bwMode="auto">
          <a:xfrm>
            <a:off x="4716016" y="476672"/>
            <a:ext cx="432048" cy="4608512"/>
            <a:chOff x="3226" y="3360"/>
            <a:chExt cx="524" cy="6487"/>
          </a:xfrm>
        </p:grpSpPr>
        <p:sp>
          <p:nvSpPr>
            <p:cNvPr id="35" name="Text Box 35"/>
            <p:cNvSpPr txBox="1">
              <a:spLocks noChangeArrowheads="1"/>
            </p:cNvSpPr>
            <p:nvPr/>
          </p:nvSpPr>
          <p:spPr bwMode="auto">
            <a:xfrm>
              <a:off x="3230" y="336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 Box 36"/>
            <p:cNvSpPr txBox="1">
              <a:spLocks noChangeArrowheads="1"/>
            </p:cNvSpPr>
            <p:nvPr/>
          </p:nvSpPr>
          <p:spPr bwMode="auto">
            <a:xfrm>
              <a:off x="3230" y="39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37"/>
            <p:cNvSpPr txBox="1">
              <a:spLocks noChangeArrowheads="1"/>
            </p:cNvSpPr>
            <p:nvPr/>
          </p:nvSpPr>
          <p:spPr bwMode="auto">
            <a:xfrm>
              <a:off x="3226" y="45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38"/>
            <p:cNvSpPr txBox="1">
              <a:spLocks noChangeArrowheads="1"/>
            </p:cNvSpPr>
            <p:nvPr/>
          </p:nvSpPr>
          <p:spPr bwMode="auto">
            <a:xfrm>
              <a:off x="3226" y="518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3226" y="579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26" y="640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 Box 41"/>
            <p:cNvSpPr txBox="1">
              <a:spLocks noChangeArrowheads="1"/>
            </p:cNvSpPr>
            <p:nvPr/>
          </p:nvSpPr>
          <p:spPr bwMode="auto">
            <a:xfrm>
              <a:off x="3226" y="700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42"/>
            <p:cNvSpPr txBox="1">
              <a:spLocks noChangeArrowheads="1"/>
            </p:cNvSpPr>
            <p:nvPr/>
          </p:nvSpPr>
          <p:spPr bwMode="auto">
            <a:xfrm>
              <a:off x="3226" y="762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3234" y="823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 Box 44"/>
            <p:cNvSpPr txBox="1">
              <a:spLocks noChangeArrowheads="1"/>
            </p:cNvSpPr>
            <p:nvPr/>
          </p:nvSpPr>
          <p:spPr bwMode="auto">
            <a:xfrm>
              <a:off x="3226" y="884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 Box 45"/>
            <p:cNvSpPr txBox="1">
              <a:spLocks noChangeArrowheads="1"/>
            </p:cNvSpPr>
            <p:nvPr/>
          </p:nvSpPr>
          <p:spPr bwMode="auto">
            <a:xfrm>
              <a:off x="3226" y="9455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5122" name="Picture 2" descr="http://static.freepik.com/free-photo/helicopter-clip-art_42442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179512" y="1772816"/>
            <a:ext cx="1055313" cy="504056"/>
          </a:xfrm>
          <a:prstGeom prst="rect">
            <a:avLst/>
          </a:prstGeom>
          <a:noFill/>
        </p:spPr>
      </p:pic>
      <p:sp>
        <p:nvSpPr>
          <p:cNvPr id="47" name="TextBox 46"/>
          <p:cNvSpPr txBox="1"/>
          <p:nvPr/>
        </p:nvSpPr>
        <p:spPr>
          <a:xfrm>
            <a:off x="0" y="2420888"/>
            <a:ext cx="3563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Sometimes the balloon needs to ascend quickly - in this case to avoid a helicopter!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76056" y="548680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The balloon can ascend quickly by dropping some sandbags.  What height will the balloon be at if it drops 4 sandbags at once?  Assume the helicopter is flying horizontally: will it miss the balloon?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076056" y="2708920"/>
            <a:ext cx="3960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Write a sum to show the movement of the balloon.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275856" y="5445224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b="1" dirty="0" smtClean="0"/>
              <a:t>0 - (   ) = 4</a:t>
            </a:r>
            <a:endParaRPr lang="en-GB" sz="48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6516216" y="5445224"/>
            <a:ext cx="24482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We can see here that subtracting a negative number has the same effect as adding.</a:t>
            </a:r>
            <a:endParaRPr lang="en-GB" sz="1400" b="1" dirty="0"/>
          </a:p>
        </p:txBody>
      </p:sp>
      <p:grpSp>
        <p:nvGrpSpPr>
          <p:cNvPr id="52" name="Group 51"/>
          <p:cNvGrpSpPr/>
          <p:nvPr/>
        </p:nvGrpSpPr>
        <p:grpSpPr>
          <a:xfrm>
            <a:off x="5436096" y="1772816"/>
            <a:ext cx="432048" cy="504056"/>
            <a:chOff x="6300192" y="2348880"/>
            <a:chExt cx="432048" cy="504056"/>
          </a:xfrm>
        </p:grpSpPr>
        <p:pic>
          <p:nvPicPr>
            <p:cNvPr id="53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54" name="TextBox 53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6156176" y="2060848"/>
            <a:ext cx="432048" cy="504056"/>
            <a:chOff x="6300192" y="2348880"/>
            <a:chExt cx="432048" cy="504056"/>
          </a:xfrm>
        </p:grpSpPr>
        <p:pic>
          <p:nvPicPr>
            <p:cNvPr id="56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57" name="TextBox 56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804248" y="1700808"/>
            <a:ext cx="432048" cy="504056"/>
            <a:chOff x="6300192" y="2348880"/>
            <a:chExt cx="432048" cy="504056"/>
          </a:xfrm>
        </p:grpSpPr>
        <p:pic>
          <p:nvPicPr>
            <p:cNvPr id="59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60" name="TextBox 59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7596336" y="1988840"/>
            <a:ext cx="432048" cy="504056"/>
            <a:chOff x="6300192" y="2348880"/>
            <a:chExt cx="432048" cy="504056"/>
          </a:xfrm>
        </p:grpSpPr>
        <p:pic>
          <p:nvPicPr>
            <p:cNvPr id="62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4499992" y="5661248"/>
            <a:ext cx="432048" cy="504056"/>
            <a:chOff x="6300192" y="2348880"/>
            <a:chExt cx="432048" cy="504056"/>
          </a:xfrm>
        </p:grpSpPr>
        <p:pic>
          <p:nvPicPr>
            <p:cNvPr id="65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66" name="TextBox 65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-4</a:t>
              </a:r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2.22222E-6 -0.240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1111E-6 L 0.41493 0.0053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estclipartblog.com/clipart-pics/hot-air-balloon-clip-art-4.png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3707904" y="1412776"/>
            <a:ext cx="864096" cy="1423635"/>
          </a:xfrm>
          <a:prstGeom prst="rect">
            <a:avLst/>
          </a:prstGeom>
          <a:noFill/>
        </p:spPr>
      </p:pic>
      <p:grpSp>
        <p:nvGrpSpPr>
          <p:cNvPr id="3" name="Group 2"/>
          <p:cNvGrpSpPr/>
          <p:nvPr/>
        </p:nvGrpSpPr>
        <p:grpSpPr>
          <a:xfrm>
            <a:off x="4716016" y="620688"/>
            <a:ext cx="72008" cy="4320480"/>
            <a:chOff x="4716016" y="620688"/>
            <a:chExt cx="72008" cy="4392488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4716016" y="620688"/>
              <a:ext cx="72008" cy="439249"/>
              <a:chOff x="3226" y="3558"/>
              <a:chExt cx="112" cy="610"/>
            </a:xfrm>
          </p:grpSpPr>
          <p:cxnSp>
            <p:nvCxnSpPr>
              <p:cNvPr id="32" name="AutoShape 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3" name="AutoShape 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4716016" y="1059937"/>
              <a:ext cx="72008" cy="439249"/>
              <a:chOff x="3226" y="3558"/>
              <a:chExt cx="112" cy="610"/>
            </a:xfrm>
          </p:grpSpPr>
          <p:cxnSp>
            <p:nvCxnSpPr>
              <p:cNvPr id="30" name="AutoShape 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1" name="AutoShape 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4716016" y="1499186"/>
              <a:ext cx="72008" cy="439249"/>
              <a:chOff x="3226" y="3558"/>
              <a:chExt cx="112" cy="610"/>
            </a:xfrm>
          </p:grpSpPr>
          <p:cxnSp>
            <p:nvCxnSpPr>
              <p:cNvPr id="28" name="AutoShape 1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9" name="AutoShape 12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4716016" y="1938434"/>
              <a:ext cx="72008" cy="439249"/>
              <a:chOff x="3226" y="3558"/>
              <a:chExt cx="112" cy="610"/>
            </a:xfrm>
          </p:grpSpPr>
          <p:cxnSp>
            <p:nvCxnSpPr>
              <p:cNvPr id="26" name="AutoShape 1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7" name="AutoShape 1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4716016" y="2377683"/>
              <a:ext cx="72008" cy="439249"/>
              <a:chOff x="3226" y="3558"/>
              <a:chExt cx="112" cy="610"/>
            </a:xfrm>
          </p:grpSpPr>
          <p:cxnSp>
            <p:nvCxnSpPr>
              <p:cNvPr id="24" name="AutoShape 1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5" name="AutoShape 1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9" name="Group 19"/>
            <p:cNvGrpSpPr>
              <a:grpSpLocks/>
            </p:cNvGrpSpPr>
            <p:nvPr/>
          </p:nvGrpSpPr>
          <p:grpSpPr bwMode="auto">
            <a:xfrm>
              <a:off x="4716016" y="2816932"/>
              <a:ext cx="72008" cy="439249"/>
              <a:chOff x="3226" y="3558"/>
              <a:chExt cx="112" cy="610"/>
            </a:xfrm>
          </p:grpSpPr>
          <p:cxnSp>
            <p:nvCxnSpPr>
              <p:cNvPr id="22" name="AutoShape 2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3" name="AutoShape 2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4716016" y="3256181"/>
              <a:ext cx="72008" cy="439249"/>
              <a:chOff x="3226" y="3558"/>
              <a:chExt cx="112" cy="610"/>
            </a:xfrm>
          </p:grpSpPr>
          <p:cxnSp>
            <p:nvCxnSpPr>
              <p:cNvPr id="20" name="AutoShape 23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1" name="AutoShape 2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4716016" y="3695430"/>
              <a:ext cx="72008" cy="439249"/>
              <a:chOff x="3226" y="3558"/>
              <a:chExt cx="112" cy="610"/>
            </a:xfrm>
          </p:grpSpPr>
          <p:cxnSp>
            <p:nvCxnSpPr>
              <p:cNvPr id="18" name="AutoShape 2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9" name="AutoShape 2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2" name="Group 28"/>
            <p:cNvGrpSpPr>
              <a:grpSpLocks/>
            </p:cNvGrpSpPr>
            <p:nvPr/>
          </p:nvGrpSpPr>
          <p:grpSpPr bwMode="auto">
            <a:xfrm>
              <a:off x="4716016" y="4134678"/>
              <a:ext cx="72008" cy="439249"/>
              <a:chOff x="3226" y="3558"/>
              <a:chExt cx="112" cy="610"/>
            </a:xfrm>
          </p:grpSpPr>
          <p:cxnSp>
            <p:nvCxnSpPr>
              <p:cNvPr id="16" name="AutoShape 2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7" name="AutoShape 3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cxnSp>
          <p:nvCxnSpPr>
            <p:cNvPr id="13" name="AutoShape 31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4" name="AutoShape 32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0" cy="439249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5" name="AutoShape 33"/>
            <p:cNvCxnSpPr>
              <a:cxnSpLocks noChangeShapeType="1"/>
            </p:cNvCxnSpPr>
            <p:nvPr/>
          </p:nvCxnSpPr>
          <p:spPr bwMode="auto">
            <a:xfrm>
              <a:off x="4716016" y="5013176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</p:grpSp>
      <p:grpSp>
        <p:nvGrpSpPr>
          <p:cNvPr id="34" name="Group 34"/>
          <p:cNvGrpSpPr>
            <a:grpSpLocks/>
          </p:cNvGrpSpPr>
          <p:nvPr/>
        </p:nvGrpSpPr>
        <p:grpSpPr bwMode="auto">
          <a:xfrm>
            <a:off x="4716016" y="476672"/>
            <a:ext cx="432048" cy="4608512"/>
            <a:chOff x="3226" y="3360"/>
            <a:chExt cx="524" cy="6487"/>
          </a:xfrm>
        </p:grpSpPr>
        <p:sp>
          <p:nvSpPr>
            <p:cNvPr id="35" name="Text Box 35"/>
            <p:cNvSpPr txBox="1">
              <a:spLocks noChangeArrowheads="1"/>
            </p:cNvSpPr>
            <p:nvPr/>
          </p:nvSpPr>
          <p:spPr bwMode="auto">
            <a:xfrm>
              <a:off x="3230" y="336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 Box 36"/>
            <p:cNvSpPr txBox="1">
              <a:spLocks noChangeArrowheads="1"/>
            </p:cNvSpPr>
            <p:nvPr/>
          </p:nvSpPr>
          <p:spPr bwMode="auto">
            <a:xfrm>
              <a:off x="3230" y="39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37"/>
            <p:cNvSpPr txBox="1">
              <a:spLocks noChangeArrowheads="1"/>
            </p:cNvSpPr>
            <p:nvPr/>
          </p:nvSpPr>
          <p:spPr bwMode="auto">
            <a:xfrm>
              <a:off x="3226" y="45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38"/>
            <p:cNvSpPr txBox="1">
              <a:spLocks noChangeArrowheads="1"/>
            </p:cNvSpPr>
            <p:nvPr/>
          </p:nvSpPr>
          <p:spPr bwMode="auto">
            <a:xfrm>
              <a:off x="3226" y="518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3226" y="579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26" y="640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 Box 41"/>
            <p:cNvSpPr txBox="1">
              <a:spLocks noChangeArrowheads="1"/>
            </p:cNvSpPr>
            <p:nvPr/>
          </p:nvSpPr>
          <p:spPr bwMode="auto">
            <a:xfrm>
              <a:off x="3226" y="700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42"/>
            <p:cNvSpPr txBox="1">
              <a:spLocks noChangeArrowheads="1"/>
            </p:cNvSpPr>
            <p:nvPr/>
          </p:nvSpPr>
          <p:spPr bwMode="auto">
            <a:xfrm>
              <a:off x="3226" y="762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3234" y="823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 Box 44"/>
            <p:cNvSpPr txBox="1">
              <a:spLocks noChangeArrowheads="1"/>
            </p:cNvSpPr>
            <p:nvPr/>
          </p:nvSpPr>
          <p:spPr bwMode="auto">
            <a:xfrm>
              <a:off x="3226" y="884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 Box 45"/>
            <p:cNvSpPr txBox="1">
              <a:spLocks noChangeArrowheads="1"/>
            </p:cNvSpPr>
            <p:nvPr/>
          </p:nvSpPr>
          <p:spPr bwMode="auto">
            <a:xfrm>
              <a:off x="3226" y="9455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5292080" y="620688"/>
            <a:ext cx="324036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In this example the balloon starts at 0 and ascends by adding 2 flames.  </a:t>
            </a: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It then drops a sandbag.  </a:t>
            </a: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endParaRPr lang="en-GB" sz="1400" b="1" dirty="0">
              <a:solidFill>
                <a:schemeClr val="bg1"/>
              </a:solidFill>
            </a:endParaRPr>
          </a:p>
          <a:p>
            <a:endParaRPr lang="en-GB" sz="1400" b="1" dirty="0" smtClean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Where will the balloon be after the changes?</a:t>
            </a:r>
            <a:endParaRPr lang="en-GB" sz="1400" b="1" dirty="0">
              <a:solidFill>
                <a:schemeClr val="bg1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5940152" y="1196752"/>
            <a:ext cx="504056" cy="648072"/>
            <a:chOff x="7092280" y="3140968"/>
            <a:chExt cx="504056" cy="648072"/>
          </a:xfrm>
        </p:grpSpPr>
        <p:pic>
          <p:nvPicPr>
            <p:cNvPr id="48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49" name="TextBox 48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+1</a:t>
              </a:r>
              <a:endParaRPr lang="en-GB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948264" y="1196752"/>
            <a:ext cx="504056" cy="648072"/>
            <a:chOff x="7092280" y="3140968"/>
            <a:chExt cx="504056" cy="648072"/>
          </a:xfrm>
        </p:grpSpPr>
        <p:pic>
          <p:nvPicPr>
            <p:cNvPr id="51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52" name="TextBox 51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+1</a:t>
              </a:r>
              <a:endParaRPr lang="en-GB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588224" y="2348880"/>
            <a:ext cx="432048" cy="504056"/>
            <a:chOff x="6300192" y="2348880"/>
            <a:chExt cx="432048" cy="504056"/>
          </a:xfrm>
        </p:grpSpPr>
        <p:pic>
          <p:nvPicPr>
            <p:cNvPr id="54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55" name="TextBox 54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5292080" y="3645024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Write a sum to show the change in height of the balloon.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483768" y="5445224"/>
            <a:ext cx="45365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b="1" dirty="0" smtClean="0"/>
              <a:t>0 + (   ) – (   ) = 3</a:t>
            </a:r>
            <a:endParaRPr lang="en-GB" sz="4800" b="1" dirty="0"/>
          </a:p>
        </p:txBody>
      </p:sp>
      <p:grpSp>
        <p:nvGrpSpPr>
          <p:cNvPr id="58" name="Group 57"/>
          <p:cNvGrpSpPr/>
          <p:nvPr/>
        </p:nvGrpSpPr>
        <p:grpSpPr>
          <a:xfrm>
            <a:off x="5220072" y="5661248"/>
            <a:ext cx="432048" cy="504056"/>
            <a:chOff x="6300192" y="2348880"/>
            <a:chExt cx="432048" cy="504056"/>
          </a:xfrm>
        </p:grpSpPr>
        <p:pic>
          <p:nvPicPr>
            <p:cNvPr id="59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60" name="TextBox 59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</a:t>
              </a:r>
              <a:endParaRPr lang="en-GB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851920" y="5517232"/>
            <a:ext cx="504056" cy="648072"/>
            <a:chOff x="7092280" y="3140968"/>
            <a:chExt cx="504056" cy="648072"/>
          </a:xfrm>
        </p:grpSpPr>
        <p:pic>
          <p:nvPicPr>
            <p:cNvPr id="62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+2</a:t>
              </a:r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2.22222E-6 -0.124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22222E-6 -0.12477 L 2.22222E-6 -0.1770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estclipartblog.com/clipart-pics/hot-air-balloon-clip-art-4.png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/>
          <a:stretch>
            <a:fillRect/>
          </a:stretch>
        </p:blipFill>
        <p:spPr bwMode="auto">
          <a:xfrm>
            <a:off x="3707904" y="188640"/>
            <a:ext cx="864096" cy="1423635"/>
          </a:xfrm>
          <a:prstGeom prst="rect">
            <a:avLst/>
          </a:prstGeom>
          <a:noFill/>
        </p:spPr>
      </p:pic>
      <p:grpSp>
        <p:nvGrpSpPr>
          <p:cNvPr id="3" name="Group 2"/>
          <p:cNvGrpSpPr/>
          <p:nvPr/>
        </p:nvGrpSpPr>
        <p:grpSpPr>
          <a:xfrm>
            <a:off x="4716016" y="620688"/>
            <a:ext cx="72008" cy="4320480"/>
            <a:chOff x="4716016" y="620688"/>
            <a:chExt cx="72008" cy="4392488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4716016" y="620688"/>
              <a:ext cx="72008" cy="439249"/>
              <a:chOff x="3226" y="3558"/>
              <a:chExt cx="112" cy="610"/>
            </a:xfrm>
          </p:grpSpPr>
          <p:cxnSp>
            <p:nvCxnSpPr>
              <p:cNvPr id="32" name="AutoShape 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3" name="AutoShape 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4716016" y="1059937"/>
              <a:ext cx="72008" cy="439249"/>
              <a:chOff x="3226" y="3558"/>
              <a:chExt cx="112" cy="610"/>
            </a:xfrm>
          </p:grpSpPr>
          <p:cxnSp>
            <p:nvCxnSpPr>
              <p:cNvPr id="30" name="AutoShape 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31" name="AutoShape 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4716016" y="1499186"/>
              <a:ext cx="72008" cy="439249"/>
              <a:chOff x="3226" y="3558"/>
              <a:chExt cx="112" cy="610"/>
            </a:xfrm>
          </p:grpSpPr>
          <p:cxnSp>
            <p:nvCxnSpPr>
              <p:cNvPr id="28" name="AutoShape 1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9" name="AutoShape 12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7" name="Group 13"/>
            <p:cNvGrpSpPr>
              <a:grpSpLocks/>
            </p:cNvGrpSpPr>
            <p:nvPr/>
          </p:nvGrpSpPr>
          <p:grpSpPr bwMode="auto">
            <a:xfrm>
              <a:off x="4716016" y="1938434"/>
              <a:ext cx="72008" cy="439249"/>
              <a:chOff x="3226" y="3558"/>
              <a:chExt cx="112" cy="610"/>
            </a:xfrm>
          </p:grpSpPr>
          <p:cxnSp>
            <p:nvCxnSpPr>
              <p:cNvPr id="26" name="AutoShape 1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7" name="AutoShape 15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4716016" y="2377683"/>
              <a:ext cx="72008" cy="439249"/>
              <a:chOff x="3226" y="3558"/>
              <a:chExt cx="112" cy="610"/>
            </a:xfrm>
          </p:grpSpPr>
          <p:cxnSp>
            <p:nvCxnSpPr>
              <p:cNvPr id="24" name="AutoShape 1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5" name="AutoShape 18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9" name="Group 19"/>
            <p:cNvGrpSpPr>
              <a:grpSpLocks/>
            </p:cNvGrpSpPr>
            <p:nvPr/>
          </p:nvGrpSpPr>
          <p:grpSpPr bwMode="auto">
            <a:xfrm>
              <a:off x="4716016" y="2816932"/>
              <a:ext cx="72008" cy="439249"/>
              <a:chOff x="3226" y="3558"/>
              <a:chExt cx="112" cy="610"/>
            </a:xfrm>
          </p:grpSpPr>
          <p:cxnSp>
            <p:nvCxnSpPr>
              <p:cNvPr id="22" name="AutoShape 2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3" name="AutoShape 21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4716016" y="3256181"/>
              <a:ext cx="72008" cy="439249"/>
              <a:chOff x="3226" y="3558"/>
              <a:chExt cx="112" cy="610"/>
            </a:xfrm>
          </p:grpSpPr>
          <p:cxnSp>
            <p:nvCxnSpPr>
              <p:cNvPr id="20" name="AutoShape 23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21" name="AutoShape 24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4716016" y="3695430"/>
              <a:ext cx="72008" cy="439249"/>
              <a:chOff x="3226" y="3558"/>
              <a:chExt cx="112" cy="610"/>
            </a:xfrm>
          </p:grpSpPr>
          <p:cxnSp>
            <p:nvCxnSpPr>
              <p:cNvPr id="18" name="AutoShape 26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9" name="AutoShape 27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grpSp>
          <p:nvGrpSpPr>
            <p:cNvPr id="12" name="Group 28"/>
            <p:cNvGrpSpPr>
              <a:grpSpLocks/>
            </p:cNvGrpSpPr>
            <p:nvPr/>
          </p:nvGrpSpPr>
          <p:grpSpPr bwMode="auto">
            <a:xfrm>
              <a:off x="4716016" y="4134678"/>
              <a:ext cx="72008" cy="439249"/>
              <a:chOff x="3226" y="3558"/>
              <a:chExt cx="112" cy="610"/>
            </a:xfrm>
          </p:grpSpPr>
          <p:cxnSp>
            <p:nvCxnSpPr>
              <p:cNvPr id="16" name="AutoShape 29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112" cy="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  <p:cxnSp>
            <p:nvCxnSpPr>
              <p:cNvPr id="17" name="AutoShape 30"/>
              <p:cNvCxnSpPr>
                <a:cxnSpLocks noChangeShapeType="1"/>
              </p:cNvCxnSpPr>
              <p:nvPr/>
            </p:nvCxnSpPr>
            <p:spPr bwMode="auto">
              <a:xfrm>
                <a:off x="3226" y="3558"/>
                <a:ext cx="0" cy="610"/>
              </a:xfrm>
              <a:prstGeom prst="straightConnector1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</p:spPr>
          </p:cxnSp>
        </p:grpSp>
        <p:cxnSp>
          <p:nvCxnSpPr>
            <p:cNvPr id="13" name="AutoShape 31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4" name="AutoShape 32"/>
            <p:cNvCxnSpPr>
              <a:cxnSpLocks noChangeShapeType="1"/>
            </p:cNvCxnSpPr>
            <p:nvPr/>
          </p:nvCxnSpPr>
          <p:spPr bwMode="auto">
            <a:xfrm>
              <a:off x="4716016" y="4573927"/>
              <a:ext cx="0" cy="439249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  <p:cxnSp>
          <p:nvCxnSpPr>
            <p:cNvPr id="15" name="AutoShape 33"/>
            <p:cNvCxnSpPr>
              <a:cxnSpLocks noChangeShapeType="1"/>
            </p:cNvCxnSpPr>
            <p:nvPr/>
          </p:nvCxnSpPr>
          <p:spPr bwMode="auto">
            <a:xfrm>
              <a:off x="4716016" y="5013176"/>
              <a:ext cx="72008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</p:spPr>
        </p:cxnSp>
      </p:grpSp>
      <p:grpSp>
        <p:nvGrpSpPr>
          <p:cNvPr id="34" name="Group 34"/>
          <p:cNvGrpSpPr>
            <a:grpSpLocks/>
          </p:cNvGrpSpPr>
          <p:nvPr/>
        </p:nvGrpSpPr>
        <p:grpSpPr bwMode="auto">
          <a:xfrm>
            <a:off x="4716016" y="476672"/>
            <a:ext cx="432048" cy="4608512"/>
            <a:chOff x="3226" y="3360"/>
            <a:chExt cx="524" cy="6487"/>
          </a:xfrm>
        </p:grpSpPr>
        <p:sp>
          <p:nvSpPr>
            <p:cNvPr id="35" name="Text Box 35"/>
            <p:cNvSpPr txBox="1">
              <a:spLocks noChangeArrowheads="1"/>
            </p:cNvSpPr>
            <p:nvPr/>
          </p:nvSpPr>
          <p:spPr bwMode="auto">
            <a:xfrm>
              <a:off x="3230" y="336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 Box 36"/>
            <p:cNvSpPr txBox="1">
              <a:spLocks noChangeArrowheads="1"/>
            </p:cNvSpPr>
            <p:nvPr/>
          </p:nvSpPr>
          <p:spPr bwMode="auto">
            <a:xfrm>
              <a:off x="3230" y="39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37"/>
            <p:cNvSpPr txBox="1">
              <a:spLocks noChangeArrowheads="1"/>
            </p:cNvSpPr>
            <p:nvPr/>
          </p:nvSpPr>
          <p:spPr bwMode="auto">
            <a:xfrm>
              <a:off x="3226" y="456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38"/>
            <p:cNvSpPr txBox="1">
              <a:spLocks noChangeArrowheads="1"/>
            </p:cNvSpPr>
            <p:nvPr/>
          </p:nvSpPr>
          <p:spPr bwMode="auto">
            <a:xfrm>
              <a:off x="3226" y="518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3226" y="579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26" y="6400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 Box 41"/>
            <p:cNvSpPr txBox="1">
              <a:spLocks noChangeArrowheads="1"/>
            </p:cNvSpPr>
            <p:nvPr/>
          </p:nvSpPr>
          <p:spPr bwMode="auto">
            <a:xfrm>
              <a:off x="3226" y="700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42"/>
            <p:cNvSpPr txBox="1">
              <a:spLocks noChangeArrowheads="1"/>
            </p:cNvSpPr>
            <p:nvPr/>
          </p:nvSpPr>
          <p:spPr bwMode="auto">
            <a:xfrm>
              <a:off x="3226" y="7624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3234" y="8232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-3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 Box 44"/>
            <p:cNvSpPr txBox="1">
              <a:spLocks noChangeArrowheads="1"/>
            </p:cNvSpPr>
            <p:nvPr/>
          </p:nvSpPr>
          <p:spPr bwMode="auto">
            <a:xfrm>
              <a:off x="3226" y="8848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 Box 45"/>
            <p:cNvSpPr txBox="1">
              <a:spLocks noChangeArrowheads="1"/>
            </p:cNvSpPr>
            <p:nvPr/>
          </p:nvSpPr>
          <p:spPr bwMode="auto">
            <a:xfrm>
              <a:off x="3226" y="9455"/>
              <a:ext cx="5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-5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5436096" y="836712"/>
            <a:ext cx="32403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The balloon is now at 3. Its height will change based on this sum:</a:t>
            </a:r>
          </a:p>
          <a:p>
            <a:endParaRPr lang="en-GB" sz="1400" b="1" dirty="0">
              <a:solidFill>
                <a:schemeClr val="bg1"/>
              </a:solidFill>
            </a:endParaRPr>
          </a:p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3 + (-5) + (+4) – (-2)</a:t>
            </a:r>
          </a:p>
          <a:p>
            <a:pPr algn="ctr"/>
            <a:endParaRPr lang="en-GB" sz="1400" b="1" dirty="0">
              <a:solidFill>
                <a:schemeClr val="bg1"/>
              </a:solidFill>
            </a:endParaRPr>
          </a:p>
          <a:p>
            <a:r>
              <a:rPr lang="en-GB" sz="1400" b="1" dirty="0" smtClean="0">
                <a:solidFill>
                  <a:schemeClr val="bg1"/>
                </a:solidFill>
              </a:rPr>
              <a:t>Explain how the height of the balloon has been changed using sandbags and flames.  Where is the balloon at the end?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195736" y="5445224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3 + (   ) </a:t>
            </a:r>
            <a:endParaRPr lang="en-GB" sz="48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3347864" y="5661248"/>
            <a:ext cx="432048" cy="504056"/>
            <a:chOff x="6300192" y="2348880"/>
            <a:chExt cx="432048" cy="504056"/>
          </a:xfrm>
        </p:grpSpPr>
        <p:pic>
          <p:nvPicPr>
            <p:cNvPr id="61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62" name="TextBox 61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-5</a:t>
              </a:r>
              <a:endParaRPr lang="en-GB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3995936" y="5445224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+ (   )</a:t>
            </a:r>
            <a:endParaRPr lang="en-GB" sz="4800" dirty="0"/>
          </a:p>
        </p:txBody>
      </p:sp>
      <p:grpSp>
        <p:nvGrpSpPr>
          <p:cNvPr id="64" name="Group 63"/>
          <p:cNvGrpSpPr/>
          <p:nvPr/>
        </p:nvGrpSpPr>
        <p:grpSpPr>
          <a:xfrm>
            <a:off x="4716016" y="5517232"/>
            <a:ext cx="504056" cy="648072"/>
            <a:chOff x="7092280" y="3140968"/>
            <a:chExt cx="504056" cy="648072"/>
          </a:xfrm>
        </p:grpSpPr>
        <p:pic>
          <p:nvPicPr>
            <p:cNvPr id="65" name="Picture 51" descr="http://bestclipartblog.com/clipart-pics/fire-clip-art-2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92280" y="3140968"/>
              <a:ext cx="432048" cy="614126"/>
            </a:xfrm>
            <a:prstGeom prst="rect">
              <a:avLst/>
            </a:prstGeom>
            <a:noFill/>
          </p:spPr>
        </p:pic>
        <p:sp>
          <p:nvSpPr>
            <p:cNvPr id="66" name="TextBox 65"/>
            <p:cNvSpPr txBox="1"/>
            <p:nvPr/>
          </p:nvSpPr>
          <p:spPr>
            <a:xfrm>
              <a:off x="7092280" y="3419708"/>
              <a:ext cx="5040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+4</a:t>
              </a:r>
              <a:endParaRPr lang="en-GB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5292080" y="5445224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-</a:t>
            </a:r>
            <a:r>
              <a:rPr lang="en-GB" sz="4800" dirty="0" smtClean="0"/>
              <a:t> (   )</a:t>
            </a:r>
            <a:endParaRPr lang="en-GB" sz="4800" dirty="0"/>
          </a:p>
        </p:txBody>
      </p:sp>
      <p:grpSp>
        <p:nvGrpSpPr>
          <p:cNvPr id="68" name="Group 67"/>
          <p:cNvGrpSpPr/>
          <p:nvPr/>
        </p:nvGrpSpPr>
        <p:grpSpPr>
          <a:xfrm>
            <a:off x="5868144" y="5661248"/>
            <a:ext cx="432048" cy="504056"/>
            <a:chOff x="6300192" y="2348880"/>
            <a:chExt cx="432048" cy="504056"/>
          </a:xfrm>
        </p:grpSpPr>
        <p:pic>
          <p:nvPicPr>
            <p:cNvPr id="69" name="Picture 49" descr="http://us.cdn3.123rf.com/168nwm/jara3000/jara30001008/jara3000100800037/7645881-full-sack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00192" y="2348880"/>
              <a:ext cx="432048" cy="480690"/>
            </a:xfrm>
            <a:prstGeom prst="rect">
              <a:avLst/>
            </a:prstGeom>
            <a:noFill/>
          </p:spPr>
        </p:pic>
        <p:sp>
          <p:nvSpPr>
            <p:cNvPr id="70" name="TextBox 69"/>
            <p:cNvSpPr txBox="1"/>
            <p:nvPr/>
          </p:nvSpPr>
          <p:spPr>
            <a:xfrm>
              <a:off x="6300192" y="248360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-2</a:t>
              </a:r>
              <a:endParaRPr lang="en-GB" dirty="0"/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6588224" y="5445224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= 4 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4444E-6 L 2.22222E-6 0.315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3162 L 2.22222E-6 0.066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669 L 2.22222E-6 -0.0666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3" grpId="0"/>
      <p:bldP spid="67" grpId="0"/>
      <p:bldP spid="7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558</Words>
  <Application>Microsoft Office PowerPoint</Application>
  <PresentationFormat>On-screen Show (4:3)</PresentationFormat>
  <Paragraphs>139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</dc:creator>
  <cp:lastModifiedBy>M Greenaway</cp:lastModifiedBy>
  <cp:revision>56</cp:revision>
  <dcterms:created xsi:type="dcterms:W3CDTF">2012-06-17T12:47:13Z</dcterms:created>
  <dcterms:modified xsi:type="dcterms:W3CDTF">2013-03-14T22:04:44Z</dcterms:modified>
</cp:coreProperties>
</file>