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8" r:id="rId4"/>
    <p:sldId id="257" r:id="rId5"/>
    <p:sldId id="259" r:id="rId6"/>
    <p:sldId id="261" r:id="rId7"/>
    <p:sldId id="260" r:id="rId8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howGuides="1">
      <p:cViewPr varScale="1">
        <p:scale>
          <a:sx n="66" d="100"/>
          <a:sy n="66" d="100"/>
        </p:scale>
        <p:origin x="-108" y="-2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29150" y="1825625"/>
            <a:ext cx="3886200" cy="20986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29150" y="4076700"/>
            <a:ext cx="3886200" cy="21002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29150" y="1825625"/>
            <a:ext cx="3886200" cy="20986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29150" y="4076700"/>
            <a:ext cx="3886200" cy="21002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 dirty="0"/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2"/>
            </a:gs>
            <a:gs pos="100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1026" name="Title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dirty="0"/>
              <a:t>Click to edit Master title style</a:t>
            </a:r>
            <a:endParaRPr dirty="0"/>
          </a:p>
        </p:txBody>
      </p:sp>
      <p:sp>
        <p:nvSpPr>
          <p:cNvPr id="1027" name="Text Placeholder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dirty="0"/>
              <a:t>Click to edit Master text styles</a:t>
            </a:r>
            <a:endParaRPr dirty="0"/>
          </a:p>
          <a:p>
            <a:pPr lvl="1"/>
            <a:r>
              <a:rPr dirty="0"/>
              <a:t>Second level</a:t>
            </a:r>
            <a:endParaRPr dirty="0"/>
          </a:p>
          <a:p>
            <a:pPr lvl="2"/>
            <a:r>
              <a:rPr dirty="0"/>
              <a:t>Third level</a:t>
            </a:r>
            <a:endParaRPr dirty="0"/>
          </a:p>
          <a:p>
            <a:pPr lvl="3"/>
            <a:r>
              <a:rPr dirty="0"/>
              <a:t>Fourth level</a:t>
            </a:r>
            <a:endParaRPr dirty="0"/>
          </a:p>
          <a:p>
            <a:pPr lvl="4"/>
            <a:r>
              <a:rPr dirty="0"/>
              <a:t>Fifth level</a:t>
            </a:r>
            <a:endParaRPr dirty="0"/>
          </a:p>
        </p:txBody>
      </p:sp>
      <p:sp>
        <p:nvSpPr>
          <p:cNvPr id="1028" name="Date Placeholder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1029" name="Footer Placeholder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1030" name="Slide Number Placeholder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en-US" dirty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sldNum="0" hdr="0" ftr="0" dt="0"/>
  <p:txStyles>
    <p:titleStyle>
      <a:lvl1pPr marL="0" lvl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hyperlink" Target="http://uk.wrs.yahoo.com/_ylt=A9iby4u1cGdE4QUBTatNBQx./SIG=1hkrruhim/EXP=1147716149/**http%3a//uk.search.yahoo.com/search/images/view%3fback=http%253A%252F%252Fuk.search.yahoo.com%252Fsearch%252Fimages%253Fp%253Dstock%252Bexchange%252Blondon%2526ei%253DUTF-8%2526fr%253DFP-tab-img-t%2526x%253Dwrt%26w=175%26h=160%26imgurl=www.barry-wehmiller.com%252Fimage%252FBarryWehmillerCo%252FHistory%252Flondon_stock_exchange.jpg%26rurl=http%253A%252F%252Fwww.barry-wehmiller.com%252Fcontent%252Fmenus%252Fbwc%252Fhistory.aspx%26size=6.4kB%26name=london_stock_exchange.jpg%26p=stock%2bexchange%2blondon%26type=jpeg%26no=8%26tt=7,215%26ei=UTF-8" TargetMode="External"/><Relationship Id="rId8" Type="http://schemas.openxmlformats.org/officeDocument/2006/relationships/image" Target="../media/image4.jpeg"/><Relationship Id="rId7" Type="http://schemas.openxmlformats.org/officeDocument/2006/relationships/hyperlink" Target="http://uk.wrs.yahoo.com/_ylt=A9iby4u1cGdE4QUBU6tNBQx./SIG=1h9r588eq/EXP=1147716149/**http%3a//uk.search.yahoo.com/search/images/view%3fback=http%253A%252F%252Fuk.search.yahoo.com%252Fsearch%252Fimages%253Fp%253Dstock%252Bexchange%252Blondon%2526ei%253DUTF-8%2526fr%253DFP-tab-img-t%2526x%253Dwrt%26w=300%26h=300%26imgurl=finance.pipex.com%252FImages%252FLondonStockExchangeED.jpg%26rurl=http%253A%252F%252Ffinance.pipex.com%252FPipex%252FNews%252FStory_Page%252F0%252C13319%252C5287_859686%252C00.html%26size=17.4kB%26name=LondonStockExchangeED.jpg%26p=stock%2bexchange%2blondon%26type=jpeg%26no=14%26tt=7,215%26ei=UTF-8" TargetMode="External"/><Relationship Id="rId6" Type="http://schemas.openxmlformats.org/officeDocument/2006/relationships/image" Target="../media/image3.jpeg"/><Relationship Id="rId5" Type="http://schemas.openxmlformats.org/officeDocument/2006/relationships/hyperlink" Target="http://uk.wrs.yahoo.com/_ylt=A9ibyjtqcGdEVaQANXpNBQx./SIG=1ia8cqph9/EXP=1147716074/**http%3a//uk.search.yahoo.com/search/images/view%3fback=http%253A%252F%252Fuk.search.yahoo.com%252Fsearch%252Fimages%253Fp%253Dstock%252Bexchange%2526ei%253DUTF-8%2526fr%253DFP-tab-img-t%2526x%253Dwrt%26w=600%26h=800%26imgurl=www.stormcaller.net%252Fphotos%252Famerica%252Fimages%252FNYC%252520-%252520Stock%252520Exchange.jpg%26rurl=http%253A%252F%252Fwww.stormcaller.net%252Fphotos%252Famerica%252Fpages%252FNYC%252520-%252520Stock%252520Exchange.htm%26size=90.7kB%26name=NYC - Stock Exchange.jpg%26p=stock%2bexchange%26type=jpeg%26no=15%26tt=109,978%26ei=UTF-8" TargetMode="External"/><Relationship Id="rId4" Type="http://schemas.openxmlformats.org/officeDocument/2006/relationships/image" Target="../media/image2.jpeg"/><Relationship Id="rId3" Type="http://schemas.openxmlformats.org/officeDocument/2006/relationships/hyperlink" Target="http://uk.wrs.yahoo.com/_ylt=A9ibyjtqcGdEVaQAJ3pNBQx./SIG=1e2oo311e/EXP=1147716074/**http%3a//uk.search.yahoo.com/search/images/view%3fback=http%253A%252F%252Fuk.search.yahoo.com%252Fsearch%252Fimages%253Fp%253Dstock%252Bexchange%2526ei%253DUTF-8%2526fr%253DFP-tab-img-t%2526x%253Dwrt%26w=256%26h=256%26imgurl=miralux.ch%252Fimmagini%252Fstock_exchange.jpg%26rurl=http%253A%252F%252Fmiralux.ch%252Fassicur_ing.htm%26size=13.9kB%26name=stock_exchange.jpg%26p=stock%2bexchange%26type=jpeg%26no=1%26tt=109,978%26ei=UTF-8" TargetMode="External"/><Relationship Id="rId2" Type="http://schemas.openxmlformats.org/officeDocument/2006/relationships/image" Target="../media/image1.jpeg"/><Relationship Id="rId11" Type="http://schemas.openxmlformats.org/officeDocument/2006/relationships/slideLayout" Target="../slideLayouts/slideLayout7.xml"/><Relationship Id="rId10" Type="http://schemas.openxmlformats.org/officeDocument/2006/relationships/image" Target="../media/image5.jpeg"/><Relationship Id="rId1" Type="http://schemas.openxmlformats.org/officeDocument/2006/relationships/hyperlink" Target="http://uk.wrs.yahoo.com/_ylt=A9htdaBBcGdEvkkBNbFNBQx./SIG=1ike2ehmk/EXP=1147716033/**http%3a//uk.search.yahoo.com/search/images/view%3fback=http%253A%252F%252Fuk.search.yahoo.com%252Fsearch%252Fimages%253Fp%253Dwall%252Bst%252Bsign%2526ei%253DUTF-8%2526fr%253DFP-tab-img-t%2526x%253Dwrt%26w=123%26h=89%26imgurl=www.obian.com%252Fimages%252FWallStSign.jpg%26rurl=http%253A%252F%252Fwww.obian.com%252Fnewsroom%252Fvp.php%253Ftitle%253DObian%252BViewpoint%252B-%252BFebruary%252B2005%252BEdition%2526content%253D..%252Fnewsroom%252FuploadedViewpoints%252Fov_02_08_05.htm%26size=3.2kB%26name=WallStSign.jpg%26p=wall%2bst%2bsign%26type=jpeg%26no=17%26tt=325%26ei=UTF-8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2.xml"/><Relationship Id="rId4" Type="http://schemas.openxmlformats.org/officeDocument/2006/relationships/image" Target="../media/image7.jpeg"/><Relationship Id="rId3" Type="http://schemas.openxmlformats.org/officeDocument/2006/relationships/hyperlink" Target="http://uk.wrs.yahoo.com/_ylt=A9iby46hc2dERkgA1ihNBQx./SIG=1eqevvqug/EXP=1147716897/**http%3a//uk.search.yahoo.com/search/images/view%3fback=http%253A%252F%252Fuk.search.yahoo.com%252Fsearch%252Fimages%253Fp%253Dstock%252Bbroker%2526ei%253DUTF-8%2526fr%253DFP-tab-img-t%2526x%253Dwrt%26w=150%26h=102%26imgurl=www.stockbrokersservices.com%252Fimage%252Fstock-broker.jpg%26rurl=http%253A%252F%252Fwww.stockbrokersservices.com%252Fstock-broker.htm%26size=6.8kB%26name=stock-broker.jpg%26p=stock%2bbroker%26type=jpeg%26no=5%26tt=21,984%26ei=UTF-8" TargetMode="External"/><Relationship Id="rId2" Type="http://schemas.openxmlformats.org/officeDocument/2006/relationships/image" Target="../media/image6.jpeg"/><Relationship Id="rId1" Type="http://schemas.openxmlformats.org/officeDocument/2006/relationships/hyperlink" Target="http://uk.wrs.yahoo.com/_ylt=A9iby46hc2dERkgA3ChNBQx./SIG=1hc5clqf0/EXP=1147716897/**http%3a//uk.search.yahoo.com/search/images/view%3fback=http%253A%252F%252Fuk.search.yahoo.com%252Fsearch%252Fimages%253Fp%253Dstock%252Bbroker%2526ei%253DUTF-8%2526fr%253DFP-tab-img-t%2526x%253Dwrt%26w=490%26h=586%26imgurl=www.clipartheaven.com%252Fclipart%252Fbusiness_%2526_office%252Fcartoons_n-z%252Fstock_broker_1.gif%26rurl=http%253A%252F%252Fwww.clipartheaven.com%252Fclipart%252Fbusiness_%2526_office%252Fcartoons_n-z%253FD%253DA%26size=13.7kB%26name=stock_broker_1.gif%26p=stock%2bbroker%26type=gif%26no=11%26tt=21,984%26ei=UTF-8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image" Target="../media/image8.jpeg"/><Relationship Id="rId1" Type="http://schemas.openxmlformats.org/officeDocument/2006/relationships/hyperlink" Target="http://uk.wrs.yahoo.com/_ylt=A9ibyjv6c2dE7qIA6ihNBQx./SIG=1d57dvau6/EXP=1147716986/**http%3a//uk.search.yahoo.com/search/images/view%3fback=http%253A%252F%252Fuk.search.yahoo.com%252Fsearch%252Fimages%253Fp%253Dmoney%2526ei%253DUTF-8%2526fr%253DFP-tab-img-t%2526x%253Dwrt%26w=640%26h=480%26imgurl=www.billionssaved.com%252Fimages%252Fmoney093.jpg%26rurl=http%253A%252F%252Fwww.billionssaved.com%252F%26size=58.6kB%26name=money093.jpg%26p=money%26type=jpeg%26no=1%26tt=3,191,122%26ei=UTF-8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52" name="Text Box 2051"/>
          <p:cNvSpPr txBox="1"/>
          <p:nvPr/>
        </p:nvSpPr>
        <p:spPr>
          <a:xfrm>
            <a:off x="971550" y="2200275"/>
            <a:ext cx="7200900" cy="3749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/>
            <a:r>
              <a:rPr lang="en-GB" altLang="x-none" sz="8000" b="1" u="sng">
                <a:latin typeface="Tempus Sans ITC" pitchFamily="82" charset="0"/>
              </a:rPr>
              <a:t>Shares Activity and Competition</a:t>
            </a:r>
            <a:endParaRPr sz="8000" b="1" u="sng">
              <a:latin typeface="Tempus Sans ITC" pitchFamily="82" charset="0"/>
            </a:endParaRPr>
          </a:p>
        </p:txBody>
      </p:sp>
      <p:sp>
        <p:nvSpPr>
          <p:cNvPr id="2053" name="Text Box 2052"/>
          <p:cNvSpPr txBox="1"/>
          <p:nvPr/>
        </p:nvSpPr>
        <p:spPr>
          <a:xfrm>
            <a:off x="592138" y="6329363"/>
            <a:ext cx="4768850" cy="3667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GB" altLang="x-none"/>
              <a:t>LO: to apply calculations to real-life situations</a:t>
            </a:r>
          </a:p>
        </p:txBody>
      </p:sp>
      <p:pic>
        <p:nvPicPr>
          <p:cNvPr id="2055" name="Picture 2054" descr="Go to fullsize image">
            <a:hlinkClick r:id="rId1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38" y="52388"/>
            <a:ext cx="1979612" cy="14319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57" name="Picture 2056" descr="Go to fullsize image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92950" y="103188"/>
            <a:ext cx="1957388" cy="1957387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59" name="Picture 2058" descr="Go to fullsize image">
            <a:hlinkClick r:id="rId5"/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817938" y="260350"/>
            <a:ext cx="1508125" cy="20161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61" name="Picture 2060" descr="Go to fullsize image">
            <a:hlinkClick r:id="rId7"/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6363" y="3443288"/>
            <a:ext cx="1728787" cy="1728787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63" name="Picture 2062" descr="Go to fullsize image">
            <a:hlinkClick r:id="rId9"/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308850" y="3629025"/>
            <a:ext cx="1439863" cy="1312863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8" name="Title 4097"/>
          <p:cNvSpPr>
            <a:spLocks noGrp="1"/>
          </p:cNvSpPr>
          <p:nvPr>
            <p:ph type="title"/>
          </p:nvPr>
        </p:nvSpPr>
        <p:spPr>
          <a:ln/>
        </p:spPr>
        <p:txBody>
          <a:bodyPr anchor="ctr" anchorCtr="0"/>
          <a:p>
            <a:r>
              <a:rPr lang="en-GB" altLang="x-none">
                <a:latin typeface="Comic Sans MS" panose="030F0702030302020204" pitchFamily="66" charset="0"/>
              </a:rPr>
              <a:t>Shares Activity</a:t>
            </a:r>
            <a:endParaRPr>
              <a:latin typeface="Comic Sans MS" panose="030F0702030302020204" pitchFamily="66" charset="0"/>
            </a:endParaRPr>
          </a:p>
        </p:txBody>
      </p:sp>
      <p:sp>
        <p:nvSpPr>
          <p:cNvPr id="4099" name="Text Placeholder 4098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p>
            <a:r>
              <a:rPr lang="en-GB" altLang="x-none"/>
              <a:t>Stock investing was all the rage in the 90’s</a:t>
            </a:r>
            <a:endParaRPr lang="en-GB" altLang="x-none"/>
          </a:p>
          <a:p>
            <a:r>
              <a:rPr lang="en-GB" altLang="x-none"/>
              <a:t>There was an 18 year rising market</a:t>
            </a:r>
            <a:endParaRPr lang="en-GB" altLang="x-none"/>
          </a:p>
          <a:p>
            <a:r>
              <a:rPr lang="en-GB" altLang="x-none"/>
              <a:t>Stock represents ownership of a company</a:t>
            </a:r>
            <a:endParaRPr lang="en-GB" altLang="x-none"/>
          </a:p>
          <a:p>
            <a:r>
              <a:rPr lang="en-GB" altLang="x-none"/>
              <a:t>Companies issue stock because they want money for a particular purpose</a:t>
            </a:r>
          </a:p>
        </p:txBody>
      </p:sp>
      <p:sp>
        <p:nvSpPr>
          <p:cNvPr id="4101" name="Text Box 4100"/>
          <p:cNvSpPr txBox="1"/>
          <p:nvPr/>
        </p:nvSpPr>
        <p:spPr>
          <a:xfrm>
            <a:off x="592138" y="6329363"/>
            <a:ext cx="4768850" cy="3667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GB" altLang="x-none"/>
              <a:t>LO: to apply calculations to real-life situations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charRg st="0" end="4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charRg st="45" end="8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charRg st="80" end="1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charRg st="120" end="19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4" name="Title 3073"/>
          <p:cNvSpPr>
            <a:spLocks noGrp="1"/>
          </p:cNvSpPr>
          <p:nvPr>
            <p:ph type="title"/>
          </p:nvPr>
        </p:nvSpPr>
        <p:spPr>
          <a:ln/>
        </p:spPr>
        <p:txBody>
          <a:bodyPr anchor="ctr" anchorCtr="0"/>
          <a:p>
            <a:r>
              <a:rPr lang="en-GB" altLang="x-none">
                <a:latin typeface="Comic Sans MS" panose="030F0702030302020204" pitchFamily="66" charset="0"/>
              </a:rPr>
              <a:t>Shares Activity</a:t>
            </a:r>
            <a:endParaRPr>
              <a:latin typeface="Comic Sans MS" panose="030F0702030302020204" pitchFamily="66" charset="0"/>
            </a:endParaRPr>
          </a:p>
        </p:txBody>
      </p:sp>
      <p:sp>
        <p:nvSpPr>
          <p:cNvPr id="3075" name="Text Placeholder 3074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7210425" cy="4525963"/>
          </a:xfrm>
          <a:ln/>
        </p:spPr>
        <p:txBody>
          <a:bodyPr/>
          <a:p>
            <a:pPr/>
            <a:r>
              <a:rPr lang="en-GB" altLang="x-none" sz="2800"/>
              <a:t>You are going to be stock brokers </a:t>
            </a:r>
            <a:endParaRPr lang="en-GB" altLang="x-none" sz="2800"/>
          </a:p>
          <a:p>
            <a:pPr/>
            <a:r>
              <a:rPr lang="en-GB" altLang="x-none" sz="2800"/>
              <a:t>You will be given £1000 to invest in 5 companies taken from the FTSE 100</a:t>
            </a:r>
            <a:endParaRPr lang="en-GB" altLang="x-none" sz="2800"/>
          </a:p>
          <a:p>
            <a:pPr/>
            <a:r>
              <a:rPr lang="en-GB" altLang="x-none" sz="2800"/>
              <a:t>The FTSE 100 is part of the stock market</a:t>
            </a:r>
            <a:endParaRPr lang="en-GB" altLang="x-none" sz="2800"/>
          </a:p>
          <a:p>
            <a:pPr/>
            <a:r>
              <a:rPr lang="en-GB" altLang="x-none" sz="2800"/>
              <a:t>It contains the companies with the highest stock value</a:t>
            </a:r>
            <a:endParaRPr sz="2800"/>
          </a:p>
        </p:txBody>
      </p:sp>
      <p:pic>
        <p:nvPicPr>
          <p:cNvPr id="3081" name="Content Placeholder 3080" descr="Go to fullsize image">
            <a:hlinkClick r:id="rId1"/>
          </p:cNvPr>
          <p:cNvPicPr>
            <a:picLocks noChangeAspect="1"/>
          </p:cNvPicPr>
          <p:nvPr>
            <p:ph sz="quarter" idx="2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152525" cy="1381125"/>
          </a:xfrm>
          <a:ln/>
        </p:spPr>
      </p:pic>
      <p:pic>
        <p:nvPicPr>
          <p:cNvPr id="3084" name="Content Placeholder 3083" descr="Go to fullsize image">
            <a:hlinkClick r:id="rId3"/>
          </p:cNvPr>
          <p:cNvPicPr>
            <a:picLocks noChangeAspect="1"/>
          </p:cNvPicPr>
          <p:nvPr>
            <p:ph sz="quarter" idx="3"/>
          </p:nvPr>
        </p:nvPicPr>
        <p:blipFill>
          <a:blip r:embed="rId4"/>
          <a:stretch>
            <a:fillRect/>
          </a:stretch>
        </p:blipFill>
        <p:spPr>
          <a:xfrm>
            <a:off x="7308850" y="0"/>
            <a:ext cx="1835150" cy="1247775"/>
          </a:xfrm>
          <a:ln/>
        </p:spPr>
      </p:pic>
      <p:sp>
        <p:nvSpPr>
          <p:cNvPr id="3086" name="Text Box 3085"/>
          <p:cNvSpPr txBox="1"/>
          <p:nvPr/>
        </p:nvSpPr>
        <p:spPr>
          <a:xfrm>
            <a:off x="592138" y="6329363"/>
            <a:ext cx="4768850" cy="3667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GB" altLang="x-none"/>
              <a:t>LO: to apply calculations to real-life situations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charRg st="0" end="3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charRg st="35" end="10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charRg st="108" end="14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charRg st="149" end="20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Title 5121"/>
          <p:cNvSpPr>
            <a:spLocks noGrp="1"/>
          </p:cNvSpPr>
          <p:nvPr>
            <p:ph type="title"/>
          </p:nvPr>
        </p:nvSpPr>
        <p:spPr>
          <a:ln/>
        </p:spPr>
        <p:txBody>
          <a:bodyPr anchor="ctr" anchorCtr="0"/>
          <a:p>
            <a:r>
              <a:rPr lang="en-GB" altLang="x-none">
                <a:latin typeface="Comic Sans MS" panose="030F0702030302020204" pitchFamily="66" charset="0"/>
              </a:rPr>
              <a:t>How to pick your shares</a:t>
            </a:r>
            <a:endParaRPr>
              <a:latin typeface="Comic Sans MS" panose="030F0702030302020204" pitchFamily="66" charset="0"/>
            </a:endParaRPr>
          </a:p>
        </p:txBody>
      </p:sp>
      <p:graphicFrame>
        <p:nvGraphicFramePr>
          <p:cNvPr id="5441" name="Content Placeholder 5440"/>
          <p:cNvGraphicFramePr/>
          <p:nvPr>
            <p:ph sz="half" idx="1"/>
          </p:nvPr>
        </p:nvGraphicFramePr>
        <p:xfrm>
          <a:off x="457200" y="1600200"/>
          <a:ext cx="8147050" cy="4525963"/>
        </p:xfrm>
        <a:graphic>
          <a:graphicData uri="http://schemas.openxmlformats.org/drawingml/2006/table">
            <a:tbl>
              <a:tblPr/>
              <a:tblGrid>
                <a:gridCol w="2700338"/>
                <a:gridCol w="2833687"/>
                <a:gridCol w="1177925"/>
                <a:gridCol w="1435100"/>
              </a:tblGrid>
              <a:tr h="3333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lvl="0" algn="ctr" fontAlgn="b">
                        <a:spcBef>
                          <a:spcPct val="0"/>
                        </a:spcBef>
                        <a:buNone/>
                      </a:pPr>
                      <a:r>
                        <a:rPr sz="1400">
                          <a:cs typeface="Arial" panose="020B0604020202020204" pitchFamily="34" charset="0"/>
                        </a:rPr>
                        <a:t>Company Name</a:t>
                      </a:r>
                      <a:endParaRPr lang="en-US" sz="14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lvl="0" algn="ctr" fontAlgn="b">
                        <a:spcBef>
                          <a:spcPct val="0"/>
                        </a:spcBef>
                        <a:buNone/>
                      </a:pPr>
                      <a:r>
                        <a:rPr sz="1400" b="1">
                          <a:cs typeface="Arial" panose="020B0604020202020204" pitchFamily="34" charset="0"/>
                        </a:rPr>
                        <a:t>Price per share (£)</a:t>
                      </a:r>
                      <a:endParaRPr lang="en-US" sz="14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lvl="0" algn="ctr" fontAlgn="b">
                        <a:spcBef>
                          <a:spcPct val="0"/>
                        </a:spcBef>
                        <a:buNone/>
                      </a:pPr>
                      <a:r>
                        <a:rPr sz="1400">
                          <a:solidFill>
                            <a:srgbClr val="008000"/>
                          </a:solidFill>
                          <a:cs typeface="Arial" panose="020B0604020202020204" pitchFamily="34" charset="0"/>
                        </a:rPr>
                        <a:t>Change</a:t>
                      </a:r>
                      <a:endParaRPr lang="en-US" sz="14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lvl="0" algn="ctr" fontAlgn="b">
                        <a:spcBef>
                          <a:spcPct val="0"/>
                        </a:spcBef>
                        <a:buNone/>
                      </a:pPr>
                      <a:r>
                        <a:rPr sz="1400">
                          <a:cs typeface="Arial" panose="020B0604020202020204" pitchFamily="34" charset="0"/>
                        </a:rPr>
                        <a:t>3i GROUP</a:t>
                      </a:r>
                      <a:endParaRPr lang="en-US" sz="14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lvl="0" algn="ctr" fontAlgn="b">
                        <a:spcBef>
                          <a:spcPct val="0"/>
                        </a:spcBef>
                        <a:buNone/>
                      </a:pPr>
                      <a:r>
                        <a:rPr sz="1800" b="1">
                          <a:cs typeface="Arial" panose="020B0604020202020204" pitchFamily="34" charset="0"/>
                        </a:rPr>
                        <a:t>6.02</a:t>
                      </a:r>
                      <a:endParaRPr lang="en-US" sz="18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lvl="0" algn="ctr" fontAlgn="b">
                        <a:spcBef>
                          <a:spcPct val="0"/>
                        </a:spcBef>
                        <a:buNone/>
                      </a:pPr>
                      <a:r>
                        <a:rPr sz="1400">
                          <a:solidFill>
                            <a:srgbClr val="008000"/>
                          </a:solidFill>
                          <a:cs typeface="Arial" panose="020B0604020202020204" pitchFamily="34" charset="0"/>
                        </a:rPr>
                        <a:t>3.5</a:t>
                      </a:r>
                      <a:endParaRPr lang="en-US" sz="14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lvl="0" algn="ctr" fontAlgn="b">
                        <a:spcBef>
                          <a:spcPct val="0"/>
                        </a:spcBef>
                        <a:buNone/>
                      </a:pPr>
                      <a:r>
                        <a:rPr sz="1400">
                          <a:solidFill>
                            <a:srgbClr val="008000"/>
                          </a:solidFill>
                          <a:cs typeface="Arial" panose="020B0604020202020204" pitchFamily="34" charset="0"/>
                        </a:rPr>
                        <a:t>0.58%</a:t>
                      </a:r>
                      <a:endParaRPr lang="en-US" sz="14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82588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lvl="0" algn="ctr" fontAlgn="b">
                        <a:spcBef>
                          <a:spcPct val="0"/>
                        </a:spcBef>
                        <a:buNone/>
                      </a:pPr>
                      <a:r>
                        <a:rPr sz="1400">
                          <a:cs typeface="Arial" panose="020B0604020202020204" pitchFamily="34" charset="0"/>
                        </a:rPr>
                        <a:t>ABBEY NATIONAL</a:t>
                      </a:r>
                      <a:endParaRPr lang="en-US" sz="14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lvl="0" algn="ctr" fontAlgn="b">
                        <a:spcBef>
                          <a:spcPct val="0"/>
                        </a:spcBef>
                        <a:buNone/>
                      </a:pPr>
                      <a:r>
                        <a:rPr sz="1800" b="1">
                          <a:cs typeface="Arial" panose="020B0604020202020204" pitchFamily="34" charset="0"/>
                        </a:rPr>
                        <a:t>4.57</a:t>
                      </a:r>
                      <a:endParaRPr lang="en-US" sz="18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lvl="0" algn="ctr" fontAlgn="b">
                        <a:spcBef>
                          <a:spcPct val="0"/>
                        </a:spcBef>
                        <a:buNone/>
                      </a:pPr>
                      <a:r>
                        <a:rPr sz="1400">
                          <a:solidFill>
                            <a:srgbClr val="FF0000"/>
                          </a:solidFill>
                          <a:cs typeface="Arial" panose="020B0604020202020204" pitchFamily="34" charset="0"/>
                        </a:rPr>
                        <a:t>-1.25</a:t>
                      </a:r>
                      <a:endParaRPr lang="en-US" sz="14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lvl="0" algn="ctr" fontAlgn="b">
                        <a:spcBef>
                          <a:spcPct val="0"/>
                        </a:spcBef>
                        <a:buNone/>
                      </a:pPr>
                      <a:r>
                        <a:rPr sz="1400">
                          <a:solidFill>
                            <a:srgbClr val="FF0000"/>
                          </a:solidFill>
                          <a:cs typeface="Arial" panose="020B0604020202020204" pitchFamily="34" charset="0"/>
                        </a:rPr>
                        <a:t>-0.27%</a:t>
                      </a:r>
                      <a:endParaRPr lang="en-US" sz="14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8100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lvl="0" algn="ctr" fontAlgn="b">
                        <a:spcBef>
                          <a:spcPct val="0"/>
                        </a:spcBef>
                        <a:buNone/>
                      </a:pPr>
                      <a:r>
                        <a:rPr sz="1400">
                          <a:cs typeface="Arial" panose="020B0604020202020204" pitchFamily="34" charset="0"/>
                        </a:rPr>
                        <a:t>ALLIANCE &amp; LEICS</a:t>
                      </a:r>
                      <a:endParaRPr lang="en-US" sz="14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lvl="0" algn="ctr" fontAlgn="b">
                        <a:spcBef>
                          <a:spcPct val="0"/>
                        </a:spcBef>
                        <a:buNone/>
                      </a:pPr>
                      <a:r>
                        <a:rPr sz="1800" b="1">
                          <a:cs typeface="Arial" panose="020B0604020202020204" pitchFamily="34" charset="0"/>
                        </a:rPr>
                        <a:t>8.24</a:t>
                      </a:r>
                      <a:endParaRPr lang="en-US" sz="18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lvl="0" algn="ctr" fontAlgn="b">
                        <a:spcBef>
                          <a:spcPct val="0"/>
                        </a:spcBef>
                        <a:buNone/>
                      </a:pPr>
                      <a:r>
                        <a:rPr sz="1400">
                          <a:solidFill>
                            <a:srgbClr val="FF0000"/>
                          </a:solidFill>
                          <a:cs typeface="Arial" panose="020B0604020202020204" pitchFamily="34" charset="0"/>
                        </a:rPr>
                        <a:t>-5</a:t>
                      </a:r>
                      <a:endParaRPr lang="en-US" sz="14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lvl="0" algn="ctr" fontAlgn="b">
                        <a:spcBef>
                          <a:spcPct val="0"/>
                        </a:spcBef>
                        <a:buNone/>
                      </a:pPr>
                      <a:r>
                        <a:rPr sz="1400">
                          <a:solidFill>
                            <a:srgbClr val="FF0000"/>
                          </a:solidFill>
                          <a:cs typeface="Arial" panose="020B0604020202020204" pitchFamily="34" charset="0"/>
                        </a:rPr>
                        <a:t>-0.60%</a:t>
                      </a:r>
                      <a:endParaRPr lang="en-US" sz="14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8100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lvl="0" algn="ctr" fontAlgn="b">
                        <a:spcBef>
                          <a:spcPct val="0"/>
                        </a:spcBef>
                        <a:buNone/>
                      </a:pPr>
                      <a:r>
                        <a:rPr sz="1400">
                          <a:cs typeface="Arial" panose="020B0604020202020204" pitchFamily="34" charset="0"/>
                        </a:rPr>
                        <a:t>ALLIANCE UNICHEM</a:t>
                      </a:r>
                      <a:endParaRPr lang="en-US" sz="14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lvl="0" algn="ctr" fontAlgn="b">
                        <a:spcBef>
                          <a:spcPct val="0"/>
                        </a:spcBef>
                        <a:buNone/>
                      </a:pPr>
                      <a:r>
                        <a:rPr sz="1800" b="1">
                          <a:cs typeface="Arial" panose="020B0604020202020204" pitchFamily="34" charset="0"/>
                        </a:rPr>
                        <a:t>6.05</a:t>
                      </a:r>
                      <a:endParaRPr lang="en-US" sz="18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lvl="0" algn="ctr" fontAlgn="b">
                        <a:spcBef>
                          <a:spcPct val="0"/>
                        </a:spcBef>
                        <a:buNone/>
                      </a:pPr>
                      <a:r>
                        <a:rPr sz="1400">
                          <a:solidFill>
                            <a:srgbClr val="008000"/>
                          </a:solidFill>
                          <a:cs typeface="Arial" panose="020B0604020202020204" pitchFamily="34" charset="0"/>
                        </a:rPr>
                        <a:t>7</a:t>
                      </a:r>
                      <a:endParaRPr lang="en-US" sz="14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lvl="0" algn="ctr" fontAlgn="b">
                        <a:spcBef>
                          <a:spcPct val="0"/>
                        </a:spcBef>
                        <a:buNone/>
                      </a:pPr>
                      <a:r>
                        <a:rPr sz="1400">
                          <a:solidFill>
                            <a:srgbClr val="008000"/>
                          </a:solidFill>
                          <a:cs typeface="Arial" panose="020B0604020202020204" pitchFamily="34" charset="0"/>
                        </a:rPr>
                        <a:t>1.17%</a:t>
                      </a:r>
                      <a:endParaRPr lang="en-US" sz="14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8100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lvl="0" algn="ctr" fontAlgn="b">
                        <a:spcBef>
                          <a:spcPct val="0"/>
                        </a:spcBef>
                        <a:buNone/>
                      </a:pPr>
                      <a:r>
                        <a:rPr sz="1400">
                          <a:cs typeface="Arial" panose="020B0604020202020204" pitchFamily="34" charset="0"/>
                        </a:rPr>
                        <a:t>ALLIED DOMECQ</a:t>
                      </a:r>
                      <a:endParaRPr lang="en-US" sz="14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lvl="0" algn="ctr" fontAlgn="b">
                        <a:spcBef>
                          <a:spcPct val="0"/>
                        </a:spcBef>
                        <a:buNone/>
                      </a:pPr>
                      <a:r>
                        <a:rPr sz="1800" b="1">
                          <a:cs typeface="Arial" panose="020B0604020202020204" pitchFamily="34" charset="0"/>
                        </a:rPr>
                        <a:t>4.59</a:t>
                      </a:r>
                      <a:endParaRPr lang="en-US" sz="18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lvl="0" algn="ctr" fontAlgn="b">
                        <a:spcBef>
                          <a:spcPct val="0"/>
                        </a:spcBef>
                        <a:buNone/>
                      </a:pPr>
                      <a:r>
                        <a:rPr sz="1400">
                          <a:solidFill>
                            <a:srgbClr val="008000"/>
                          </a:solidFill>
                          <a:cs typeface="Arial" panose="020B0604020202020204" pitchFamily="34" charset="0"/>
                        </a:rPr>
                        <a:t>3.25</a:t>
                      </a:r>
                      <a:endParaRPr lang="en-US" sz="14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lvl="0" algn="ctr" fontAlgn="b">
                        <a:spcBef>
                          <a:spcPct val="0"/>
                        </a:spcBef>
                        <a:buNone/>
                      </a:pPr>
                      <a:r>
                        <a:rPr sz="1400">
                          <a:solidFill>
                            <a:srgbClr val="008000"/>
                          </a:solidFill>
                          <a:cs typeface="Arial" panose="020B0604020202020204" pitchFamily="34" charset="0"/>
                        </a:rPr>
                        <a:t>0.71%</a:t>
                      </a:r>
                      <a:endParaRPr lang="en-US" sz="14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8100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lvl="0" algn="ctr" fontAlgn="b">
                        <a:spcBef>
                          <a:spcPct val="0"/>
                        </a:spcBef>
                        <a:buNone/>
                      </a:pPr>
                      <a:r>
                        <a:rPr sz="1400">
                          <a:cs typeface="Arial" panose="020B0604020202020204" pitchFamily="34" charset="0"/>
                        </a:rPr>
                        <a:t>AMVESCAP</a:t>
                      </a:r>
                      <a:endParaRPr lang="en-US" sz="14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lvl="0" algn="ctr" fontAlgn="b">
                        <a:spcBef>
                          <a:spcPct val="0"/>
                        </a:spcBef>
                        <a:buNone/>
                      </a:pPr>
                      <a:r>
                        <a:rPr sz="1800" b="1">
                          <a:cs typeface="Arial" panose="020B0604020202020204" pitchFamily="34" charset="0"/>
                        </a:rPr>
                        <a:t>3.65</a:t>
                      </a:r>
                      <a:endParaRPr lang="en-US" sz="18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lvl="0" algn="ctr" fontAlgn="b">
                        <a:spcBef>
                          <a:spcPct val="0"/>
                        </a:spcBef>
                        <a:buNone/>
                      </a:pPr>
                      <a:r>
                        <a:rPr sz="1400">
                          <a:solidFill>
                            <a:srgbClr val="FF0000"/>
                          </a:solidFill>
                          <a:cs typeface="Arial" panose="020B0604020202020204" pitchFamily="34" charset="0"/>
                        </a:rPr>
                        <a:t>-1</a:t>
                      </a:r>
                      <a:endParaRPr lang="en-US" sz="14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lvl="0" algn="ctr" fontAlgn="b">
                        <a:spcBef>
                          <a:spcPct val="0"/>
                        </a:spcBef>
                        <a:buNone/>
                      </a:pPr>
                      <a:r>
                        <a:rPr sz="1400">
                          <a:solidFill>
                            <a:srgbClr val="FF0000"/>
                          </a:solidFill>
                          <a:cs typeface="Arial" panose="020B0604020202020204" pitchFamily="34" charset="0"/>
                        </a:rPr>
                        <a:t>-0.27%</a:t>
                      </a:r>
                      <a:endParaRPr lang="en-US" sz="14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8100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lvl="0" algn="ctr" fontAlgn="b">
                        <a:spcBef>
                          <a:spcPct val="0"/>
                        </a:spcBef>
                        <a:buNone/>
                      </a:pPr>
                      <a:r>
                        <a:rPr sz="1400">
                          <a:cs typeface="Arial" panose="020B0604020202020204" pitchFamily="34" charset="0"/>
                        </a:rPr>
                        <a:t>ANGLO AMERICAN</a:t>
                      </a:r>
                      <a:endParaRPr lang="en-US" sz="14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lvl="0" algn="ctr" fontAlgn="b">
                        <a:spcBef>
                          <a:spcPct val="0"/>
                        </a:spcBef>
                        <a:buNone/>
                      </a:pPr>
                      <a:r>
                        <a:rPr sz="1800" b="1">
                          <a:cs typeface="Arial" panose="020B0604020202020204" pitchFamily="34" charset="0"/>
                        </a:rPr>
                        <a:t>11.25</a:t>
                      </a:r>
                      <a:endParaRPr lang="en-US" sz="18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lvl="0" algn="ctr" fontAlgn="b">
                        <a:spcBef>
                          <a:spcPct val="0"/>
                        </a:spcBef>
                        <a:buNone/>
                      </a:pPr>
                      <a:r>
                        <a:rPr sz="1400">
                          <a:solidFill>
                            <a:srgbClr val="FF0000"/>
                          </a:solidFill>
                          <a:cs typeface="Arial" panose="020B0604020202020204" pitchFamily="34" charset="0"/>
                        </a:rPr>
                        <a:t>-15</a:t>
                      </a:r>
                      <a:endParaRPr lang="en-US" sz="14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lvl="0" algn="ctr" fontAlgn="b">
                        <a:spcBef>
                          <a:spcPct val="0"/>
                        </a:spcBef>
                        <a:buNone/>
                      </a:pPr>
                      <a:r>
                        <a:rPr sz="1400">
                          <a:solidFill>
                            <a:srgbClr val="FF0000"/>
                          </a:solidFill>
                          <a:cs typeface="Arial" panose="020B0604020202020204" pitchFamily="34" charset="0"/>
                        </a:rPr>
                        <a:t>-1.32%</a:t>
                      </a:r>
                      <a:endParaRPr lang="en-US" sz="14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8100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lvl="0" algn="ctr" fontAlgn="b">
                        <a:spcBef>
                          <a:spcPct val="0"/>
                        </a:spcBef>
                        <a:buNone/>
                      </a:pPr>
                      <a:r>
                        <a:rPr sz="1400">
                          <a:cs typeface="Arial" panose="020B0604020202020204" pitchFamily="34" charset="0"/>
                        </a:rPr>
                        <a:t>ANTOFAGASTA</a:t>
                      </a:r>
                      <a:endParaRPr lang="en-US" sz="14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lvl="0" algn="ctr" fontAlgn="b">
                        <a:spcBef>
                          <a:spcPct val="0"/>
                        </a:spcBef>
                        <a:buNone/>
                      </a:pPr>
                      <a:r>
                        <a:rPr sz="1800" b="1">
                          <a:cs typeface="Arial" panose="020B0604020202020204" pitchFamily="34" charset="0"/>
                        </a:rPr>
                        <a:t>9.25</a:t>
                      </a:r>
                      <a:endParaRPr lang="en-US" sz="18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lvl="0" algn="ctr" fontAlgn="b">
                        <a:spcBef>
                          <a:spcPct val="0"/>
                        </a:spcBef>
                        <a:buNone/>
                      </a:pPr>
                      <a:r>
                        <a:rPr sz="1400">
                          <a:solidFill>
                            <a:srgbClr val="FF0000"/>
                          </a:solidFill>
                          <a:cs typeface="Arial" panose="020B0604020202020204" pitchFamily="34" charset="0"/>
                        </a:rPr>
                        <a:t>-24</a:t>
                      </a:r>
                      <a:endParaRPr lang="en-US" sz="14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lvl="0" algn="ctr" fontAlgn="b">
                        <a:spcBef>
                          <a:spcPct val="0"/>
                        </a:spcBef>
                        <a:buNone/>
                      </a:pPr>
                      <a:r>
                        <a:rPr sz="1400">
                          <a:solidFill>
                            <a:srgbClr val="FF0000"/>
                          </a:solidFill>
                          <a:cs typeface="Arial" panose="020B0604020202020204" pitchFamily="34" charset="0"/>
                        </a:rPr>
                        <a:t>-2.53%</a:t>
                      </a:r>
                      <a:endParaRPr lang="en-US" sz="14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8100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lvl="0" algn="ctr" fontAlgn="b">
                        <a:spcBef>
                          <a:spcPct val="0"/>
                        </a:spcBef>
                        <a:buNone/>
                      </a:pPr>
                      <a:r>
                        <a:rPr sz="1400">
                          <a:cs typeface="Arial" panose="020B0604020202020204" pitchFamily="34" charset="0"/>
                        </a:rPr>
                        <a:t>ASSOC.BR.FOODS</a:t>
                      </a:r>
                      <a:endParaRPr lang="en-US" sz="14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lvl="0" algn="ctr" fontAlgn="b">
                        <a:spcBef>
                          <a:spcPct val="0"/>
                        </a:spcBef>
                        <a:buNone/>
                      </a:pPr>
                      <a:r>
                        <a:rPr sz="1800" b="1">
                          <a:cs typeface="Arial" panose="020B0604020202020204" pitchFamily="34" charset="0"/>
                        </a:rPr>
                        <a:t>6.28</a:t>
                      </a:r>
                      <a:endParaRPr lang="en-US" sz="18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lvl="0" algn="ctr" fontAlgn="b">
                        <a:spcBef>
                          <a:spcPct val="0"/>
                        </a:spcBef>
                        <a:buNone/>
                      </a:pPr>
                      <a:r>
                        <a:rPr sz="1400">
                          <a:solidFill>
                            <a:srgbClr val="008000"/>
                          </a:solidFill>
                          <a:cs typeface="Arial" panose="020B0604020202020204" pitchFamily="34" charset="0"/>
                        </a:rPr>
                        <a:t>3.5</a:t>
                      </a:r>
                      <a:endParaRPr lang="en-US" sz="14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lvl="0" algn="ctr" fontAlgn="b">
                        <a:spcBef>
                          <a:spcPct val="0"/>
                        </a:spcBef>
                        <a:buNone/>
                      </a:pPr>
                      <a:r>
                        <a:rPr sz="1400">
                          <a:solidFill>
                            <a:srgbClr val="008000"/>
                          </a:solidFill>
                          <a:cs typeface="Arial" panose="020B0604020202020204" pitchFamily="34" charset="0"/>
                        </a:rPr>
                        <a:t>0.56%</a:t>
                      </a:r>
                      <a:endParaRPr lang="en-US" sz="14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8100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lvl="0" algn="ctr" fontAlgn="b">
                        <a:spcBef>
                          <a:spcPct val="0"/>
                        </a:spcBef>
                        <a:buNone/>
                      </a:pPr>
                      <a:r>
                        <a:rPr sz="1400">
                          <a:cs typeface="Arial" panose="020B0604020202020204" pitchFamily="34" charset="0"/>
                        </a:rPr>
                        <a:t>ASTRAZENECA</a:t>
                      </a:r>
                      <a:endParaRPr lang="en-US" sz="14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lvl="0" algn="ctr" fontAlgn="b">
                        <a:spcBef>
                          <a:spcPct val="0"/>
                        </a:spcBef>
                        <a:buNone/>
                      </a:pPr>
                      <a:r>
                        <a:rPr sz="1800" b="1">
                          <a:cs typeface="Arial" panose="020B0604020202020204" pitchFamily="34" charset="0"/>
                        </a:rPr>
                        <a:t>26.67</a:t>
                      </a:r>
                      <a:endParaRPr lang="en-US" sz="18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lvl="0" algn="ctr" fontAlgn="b">
                        <a:spcBef>
                          <a:spcPct val="0"/>
                        </a:spcBef>
                        <a:buNone/>
                      </a:pPr>
                      <a:r>
                        <a:rPr sz="1400">
                          <a:solidFill>
                            <a:srgbClr val="008000"/>
                          </a:solidFill>
                          <a:cs typeface="Arial" panose="020B0604020202020204" pitchFamily="34" charset="0"/>
                        </a:rPr>
                        <a:t>6</a:t>
                      </a:r>
                      <a:endParaRPr lang="en-US" sz="14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lvl="0" algn="ctr" fontAlgn="b">
                        <a:spcBef>
                          <a:spcPct val="0"/>
                        </a:spcBef>
                        <a:buNone/>
                      </a:pPr>
                      <a:r>
                        <a:rPr sz="1400">
                          <a:solidFill>
                            <a:srgbClr val="008000"/>
                          </a:solidFill>
                          <a:cs typeface="Arial" panose="020B0604020202020204" pitchFamily="34" charset="0"/>
                        </a:rPr>
                        <a:t>0.23%</a:t>
                      </a:r>
                      <a:endParaRPr lang="en-US" sz="14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8100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lvl="0" algn="ctr" fontAlgn="b">
                        <a:spcBef>
                          <a:spcPct val="0"/>
                        </a:spcBef>
                        <a:buNone/>
                      </a:pPr>
                      <a:r>
                        <a:rPr sz="1400">
                          <a:cs typeface="Arial" panose="020B0604020202020204" pitchFamily="34" charset="0"/>
                        </a:rPr>
                        <a:t>AVIVA</a:t>
                      </a:r>
                      <a:endParaRPr lang="en-US" sz="14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lvl="0" algn="ctr" fontAlgn="b">
                        <a:spcBef>
                          <a:spcPct val="0"/>
                        </a:spcBef>
                        <a:buNone/>
                      </a:pPr>
                      <a:r>
                        <a:rPr sz="1800" b="1">
                          <a:cs typeface="Arial" panose="020B0604020202020204" pitchFamily="34" charset="0"/>
                        </a:rPr>
                        <a:t>5.33</a:t>
                      </a:r>
                      <a:endParaRPr lang="en-US" sz="18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lvl="0" algn="ctr" fontAlgn="b">
                        <a:spcBef>
                          <a:spcPct val="0"/>
                        </a:spcBef>
                        <a:buNone/>
                      </a:pPr>
                      <a:r>
                        <a:rPr sz="1400">
                          <a:solidFill>
                            <a:srgbClr val="FF0000"/>
                          </a:solidFill>
                          <a:cs typeface="Arial" panose="020B0604020202020204" pitchFamily="34" charset="0"/>
                        </a:rPr>
                        <a:t>-11</a:t>
                      </a:r>
                      <a:endParaRPr lang="en-US" sz="14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lvl="0" algn="ctr" fontAlgn="b">
                        <a:spcBef>
                          <a:spcPct val="0"/>
                        </a:spcBef>
                        <a:buNone/>
                      </a:pPr>
                      <a:r>
                        <a:rPr sz="1400">
                          <a:solidFill>
                            <a:srgbClr val="FF0000"/>
                          </a:solidFill>
                          <a:cs typeface="Arial" panose="020B0604020202020204" pitchFamily="34" charset="0"/>
                        </a:rPr>
                        <a:t>-2.02%</a:t>
                      </a:r>
                      <a:endParaRPr lang="en-US" sz="14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pic>
        <p:nvPicPr>
          <p:cNvPr id="5434" name="Content Placeholder 5433" descr="Go to fullsize image">
            <a:hlinkClick r:id="rId1"/>
          </p:cNvPr>
          <p:cNvPicPr>
            <a:picLocks noChangeAspect="1"/>
          </p:cNvPicPr>
          <p:nvPr>
            <p:ph sz="quarter" idx="2"/>
          </p:nvPr>
        </p:nvPicPr>
        <p:blipFill>
          <a:blip r:embed="rId2"/>
          <a:stretch>
            <a:fillRect/>
          </a:stretch>
        </p:blipFill>
        <p:spPr>
          <a:xfrm>
            <a:off x="7762875" y="0"/>
            <a:ext cx="1381125" cy="1028700"/>
          </a:xfrm>
          <a:ln/>
        </p:spPr>
      </p:pic>
      <p:pic>
        <p:nvPicPr>
          <p:cNvPr id="5438" name="Content Placeholder 5437" descr="Go to fullsize image">
            <a:hlinkClick r:id="rId1"/>
          </p:cNvPr>
          <p:cNvPicPr>
            <a:picLocks noChangeAspect="1"/>
          </p:cNvPicPr>
          <p:nvPr>
            <p:ph sz="quarter" idx="3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381125" cy="1028700"/>
          </a:xfrm>
          <a:ln/>
        </p:spPr>
      </p:pic>
      <p:sp>
        <p:nvSpPr>
          <p:cNvPr id="5442" name="Text Box 5441"/>
          <p:cNvSpPr txBox="1"/>
          <p:nvPr/>
        </p:nvSpPr>
        <p:spPr>
          <a:xfrm>
            <a:off x="592138" y="6329363"/>
            <a:ext cx="4768850" cy="3667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GB" altLang="x-none"/>
              <a:t>LO: to apply calculations to real-life situations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5362" name="Title 1536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  <a:ln/>
        </p:spPr>
        <p:txBody>
          <a:bodyPr anchor="ctr" anchorCtr="0"/>
          <a:p>
            <a:r>
              <a:rPr lang="en-GB" altLang="x-none">
                <a:latin typeface="Comic Sans MS" panose="030F0702030302020204" pitchFamily="66" charset="0"/>
              </a:rPr>
              <a:t>How to pick your shares</a:t>
            </a:r>
            <a:endParaRPr>
              <a:latin typeface="Comic Sans MS" panose="030F0702030302020204" pitchFamily="66" charset="0"/>
            </a:endParaRPr>
          </a:p>
        </p:txBody>
      </p:sp>
      <p:graphicFrame>
        <p:nvGraphicFramePr>
          <p:cNvPr id="15363" name="Content Placeholder 15362"/>
          <p:cNvGraphicFramePr/>
          <p:nvPr>
            <p:ph sz="half" idx="1"/>
          </p:nvPr>
        </p:nvGraphicFramePr>
        <p:xfrm>
          <a:off x="457200" y="1600200"/>
          <a:ext cx="8147050" cy="4525963"/>
        </p:xfrm>
        <a:graphic>
          <a:graphicData uri="http://schemas.openxmlformats.org/drawingml/2006/table">
            <a:tbl>
              <a:tblPr/>
              <a:tblGrid>
                <a:gridCol w="1633538"/>
                <a:gridCol w="1943100"/>
                <a:gridCol w="2001837"/>
                <a:gridCol w="2568575"/>
              </a:tblGrid>
              <a:tr h="5826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lvl="0" algn="ctr">
                        <a:spcBef>
                          <a:spcPct val="0"/>
                        </a:spcBef>
                        <a:buNone/>
                      </a:pPr>
                      <a:r>
                        <a:rPr lang="en-GB" altLang="x-none" sz="1600" b="1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Company Name</a:t>
                      </a:r>
                      <a:endParaRPr lang="en-GB" altLang="x-none" sz="1600" b="1"/>
                    </a:p>
                  </a:txBody>
                  <a:tcPr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lvl="0" algn="ctr">
                        <a:spcBef>
                          <a:spcPct val="0"/>
                        </a:spcBef>
                        <a:buNone/>
                      </a:pPr>
                      <a:r>
                        <a:rPr lang="en-GB" altLang="x-none" sz="1600" b="1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Price per share</a:t>
                      </a:r>
                      <a:endParaRPr sz="16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0" algn="ctr" eaLnBrk="0" hangingPunct="0">
                        <a:spcBef>
                          <a:spcPct val="0"/>
                        </a:spcBef>
                        <a:buNone/>
                      </a:pPr>
                      <a:r>
                        <a:rPr lang="en-GB" altLang="x-none" sz="1600" b="1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(pounds £)</a:t>
                      </a:r>
                      <a:endParaRPr lang="en-GB" altLang="x-none" sz="1600" b="1"/>
                    </a:p>
                  </a:txBody>
                  <a:tcPr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lvl="0" algn="ctr">
                        <a:spcBef>
                          <a:spcPct val="0"/>
                        </a:spcBef>
                        <a:buNone/>
                      </a:pPr>
                      <a:r>
                        <a:rPr lang="en-GB" altLang="x-none" sz="1600" b="1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Number of shares purchased</a:t>
                      </a:r>
                      <a:endParaRPr lang="en-GB" altLang="x-none" sz="1600" b="1"/>
                    </a:p>
                  </a:txBody>
                  <a:tcPr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lvl="0" algn="ctr">
                        <a:spcBef>
                          <a:spcPct val="0"/>
                        </a:spcBef>
                        <a:buNone/>
                      </a:pPr>
                      <a:r>
                        <a:rPr lang="en-GB" altLang="x-none" sz="1600" b="1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Total cost of shares</a:t>
                      </a:r>
                      <a:endParaRPr sz="16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0" algn="ctr" eaLnBrk="0" hangingPunct="0">
                        <a:spcBef>
                          <a:spcPct val="0"/>
                        </a:spcBef>
                        <a:buNone/>
                      </a:pPr>
                      <a:r>
                        <a:rPr lang="en-GB" altLang="x-none" sz="1600" b="1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(pounds £)</a:t>
                      </a:r>
                      <a:endParaRPr lang="en-GB" altLang="x-none" sz="1600" b="1"/>
                    </a:p>
                  </a:txBody>
                  <a:tcPr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CC"/>
                    </a:solidFill>
                  </a:tcPr>
                </a:tc>
              </a:tr>
              <a:tr h="6588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en-GB" altLang="x-none" sz="1600"/>
                        <a:t>Abbey National</a:t>
                      </a:r>
                      <a:endParaRPr lang="en-US" sz="1600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en-GB" altLang="x-none" sz="1600"/>
                        <a:t>£4.57</a:t>
                      </a:r>
                      <a:endParaRPr lang="en-US" sz="1600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en-US" sz="1600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en-US" sz="1600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6040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en-GB" altLang="x-none" sz="1600"/>
                        <a:t>Boots Group</a:t>
                      </a:r>
                      <a:endParaRPr lang="en-US" sz="1600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en-GB" altLang="x-none" sz="1600"/>
                        <a:t>£6.09</a:t>
                      </a:r>
                      <a:endParaRPr lang="en-US" sz="1600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en-US" sz="1600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en-US" sz="1600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588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en-GB" altLang="x-none" sz="1600"/>
                        <a:t>Marks &amp; Spencer</a:t>
                      </a:r>
                      <a:endParaRPr lang="en-US" sz="1600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en-GB" altLang="x-none" sz="1600"/>
                        <a:t>£2.77</a:t>
                      </a:r>
                      <a:endParaRPr lang="en-US" sz="1600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en-US" sz="1600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en-US" sz="1600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461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en-GB" altLang="x-none" sz="1600"/>
                        <a:t>Morrison</a:t>
                      </a:r>
                      <a:endParaRPr lang="en-US" sz="1600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en-GB" altLang="x-none" sz="1600"/>
                        <a:t>£2.37</a:t>
                      </a:r>
                      <a:endParaRPr lang="en-US" sz="1600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en-US" sz="1600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en-US" sz="1600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6040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en-GB" altLang="x-none" sz="1600"/>
                        <a:t>Vodafone</a:t>
                      </a:r>
                      <a:endParaRPr lang="en-US" sz="1600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en-GB" altLang="x-none" sz="1600"/>
                        <a:t>£1.39</a:t>
                      </a:r>
                      <a:endParaRPr lang="en-US" sz="1600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en-US" sz="1600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en-US" sz="1600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588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en-GB" altLang="x-none" sz="1600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en-GB" altLang="x-none" sz="1600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lvl="0" algn="r">
                        <a:spcBef>
                          <a:spcPct val="0"/>
                        </a:spcBef>
                        <a:buNone/>
                      </a:pPr>
                      <a:r>
                        <a:rPr lang="en-GB" altLang="x-none" sz="160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Overall amount invested</a:t>
                      </a:r>
                      <a:endParaRPr lang="en-GB" altLang="x-none" sz="1600"/>
                    </a:p>
                  </a:txBody>
                  <a:tcPr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lvl="0">
                        <a:spcBef>
                          <a:spcPct val="0"/>
                        </a:spcBef>
                        <a:buNone/>
                      </a:pPr>
                      <a:endParaRPr lang="en-GB" altLang="x-none" sz="1600"/>
                    </a:p>
                  </a:txBody>
                  <a:tcPr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5405" name="Text Box 15404"/>
          <p:cNvSpPr txBox="1"/>
          <p:nvPr/>
        </p:nvSpPr>
        <p:spPr>
          <a:xfrm>
            <a:off x="592138" y="6329363"/>
            <a:ext cx="4768850" cy="3667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GB" altLang="x-none"/>
              <a:t>LO: to apply calculations to real-life situations</a:t>
            </a:r>
          </a:p>
        </p:txBody>
      </p:sp>
      <p:sp>
        <p:nvSpPr>
          <p:cNvPr id="15406" name="Text Box 15405"/>
          <p:cNvSpPr txBox="1"/>
          <p:nvPr/>
        </p:nvSpPr>
        <p:spPr>
          <a:xfrm>
            <a:off x="4090988" y="2166938"/>
            <a:ext cx="409575" cy="3365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GB" altLang="x-none" sz="1600"/>
              <a:t>50</a:t>
            </a:r>
            <a:endParaRPr lang="en-GB" altLang="x-none" sz="1600"/>
          </a:p>
        </p:txBody>
      </p:sp>
      <p:sp>
        <p:nvSpPr>
          <p:cNvPr id="15407" name="Text Box 15406"/>
          <p:cNvSpPr txBox="1"/>
          <p:nvPr/>
        </p:nvSpPr>
        <p:spPr>
          <a:xfrm>
            <a:off x="4079875" y="2876550"/>
            <a:ext cx="409575" cy="3365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GB" altLang="x-none" sz="1600"/>
              <a:t>20</a:t>
            </a:r>
            <a:endParaRPr lang="en-GB" altLang="x-none" sz="1600"/>
          </a:p>
        </p:txBody>
      </p:sp>
      <p:sp>
        <p:nvSpPr>
          <p:cNvPr id="15408" name="Text Box 15407"/>
          <p:cNvSpPr txBox="1"/>
          <p:nvPr/>
        </p:nvSpPr>
        <p:spPr>
          <a:xfrm>
            <a:off x="4090988" y="3524250"/>
            <a:ext cx="409575" cy="3365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GB" altLang="x-none" sz="1600"/>
              <a:t>60</a:t>
            </a:r>
            <a:endParaRPr lang="en-GB" altLang="x-none" sz="1600"/>
          </a:p>
        </p:txBody>
      </p:sp>
      <p:sp>
        <p:nvSpPr>
          <p:cNvPr id="15409" name="Text Box 15408"/>
          <p:cNvSpPr txBox="1"/>
          <p:nvPr/>
        </p:nvSpPr>
        <p:spPr>
          <a:xfrm>
            <a:off x="4067175" y="4171950"/>
            <a:ext cx="409575" cy="3365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GB" altLang="x-none" sz="1600"/>
              <a:t>30</a:t>
            </a:r>
            <a:endParaRPr lang="en-GB" altLang="x-none" sz="1600"/>
          </a:p>
        </p:txBody>
      </p:sp>
      <p:sp>
        <p:nvSpPr>
          <p:cNvPr id="15410" name="Text Box 15409"/>
          <p:cNvSpPr txBox="1"/>
          <p:nvPr/>
        </p:nvSpPr>
        <p:spPr>
          <a:xfrm>
            <a:off x="4067175" y="4821238"/>
            <a:ext cx="409575" cy="3365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GB" altLang="x-none" sz="1600"/>
              <a:t>80</a:t>
            </a:r>
            <a:endParaRPr lang="en-GB" altLang="x-none" sz="1600"/>
          </a:p>
        </p:txBody>
      </p:sp>
      <p:sp>
        <p:nvSpPr>
          <p:cNvPr id="15411" name="Text Box 15410"/>
          <p:cNvSpPr txBox="1"/>
          <p:nvPr/>
        </p:nvSpPr>
        <p:spPr>
          <a:xfrm>
            <a:off x="6107113" y="2155825"/>
            <a:ext cx="917575" cy="3365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GB" altLang="x-none" sz="1600"/>
              <a:t>£228.50</a:t>
            </a:r>
            <a:endParaRPr lang="en-GB" altLang="x-none" sz="1600"/>
          </a:p>
        </p:txBody>
      </p:sp>
      <p:sp>
        <p:nvSpPr>
          <p:cNvPr id="15412" name="Text Box 15411"/>
          <p:cNvSpPr txBox="1"/>
          <p:nvPr/>
        </p:nvSpPr>
        <p:spPr>
          <a:xfrm>
            <a:off x="6102350" y="2876550"/>
            <a:ext cx="917575" cy="3365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GB" altLang="x-none" sz="1600"/>
              <a:t>£121.80</a:t>
            </a:r>
            <a:endParaRPr lang="en-GB" altLang="x-none" sz="1600"/>
          </a:p>
        </p:txBody>
      </p:sp>
      <p:sp>
        <p:nvSpPr>
          <p:cNvPr id="15413" name="Text Box 15412"/>
          <p:cNvSpPr txBox="1"/>
          <p:nvPr/>
        </p:nvSpPr>
        <p:spPr>
          <a:xfrm>
            <a:off x="6084888" y="3500438"/>
            <a:ext cx="917575" cy="3365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GB" altLang="x-none" sz="1600"/>
              <a:t>£166.20</a:t>
            </a:r>
            <a:endParaRPr lang="en-GB" altLang="x-none" sz="1600"/>
          </a:p>
        </p:txBody>
      </p:sp>
      <p:sp>
        <p:nvSpPr>
          <p:cNvPr id="15414" name="Text Box 15413"/>
          <p:cNvSpPr txBox="1"/>
          <p:nvPr/>
        </p:nvSpPr>
        <p:spPr>
          <a:xfrm>
            <a:off x="6084888" y="4149725"/>
            <a:ext cx="804862" cy="3365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GB" altLang="x-none" sz="1600"/>
              <a:t>£71.10</a:t>
            </a:r>
            <a:endParaRPr lang="en-GB" altLang="x-none" sz="1600"/>
          </a:p>
        </p:txBody>
      </p:sp>
      <p:sp>
        <p:nvSpPr>
          <p:cNvPr id="15415" name="Text Box 15414"/>
          <p:cNvSpPr txBox="1"/>
          <p:nvPr/>
        </p:nvSpPr>
        <p:spPr>
          <a:xfrm>
            <a:off x="6084888" y="4797425"/>
            <a:ext cx="917575" cy="3365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GB" altLang="x-none" sz="1600"/>
              <a:t>£111.20</a:t>
            </a:r>
            <a:endParaRPr lang="en-GB" altLang="x-none" sz="1600"/>
          </a:p>
        </p:txBody>
      </p:sp>
      <p:sp>
        <p:nvSpPr>
          <p:cNvPr id="15416" name="Text Box 15415"/>
          <p:cNvSpPr txBox="1"/>
          <p:nvPr/>
        </p:nvSpPr>
        <p:spPr>
          <a:xfrm>
            <a:off x="6084888" y="5516563"/>
            <a:ext cx="917575" cy="3365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GB" altLang="x-none" sz="1600"/>
              <a:t>£698.80</a:t>
            </a:r>
            <a:endParaRPr lang="en-GB" altLang="x-none" sz="1600"/>
          </a:p>
        </p:txBody>
      </p:sp>
      <p:sp>
        <p:nvSpPr>
          <p:cNvPr id="15417" name="Straight Connector 15416"/>
          <p:cNvSpPr/>
          <p:nvPr/>
        </p:nvSpPr>
        <p:spPr>
          <a:xfrm flipV="1">
            <a:off x="4067175" y="2924175"/>
            <a:ext cx="433388" cy="217488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5418" name="Straight Connector 15417"/>
          <p:cNvSpPr/>
          <p:nvPr/>
        </p:nvSpPr>
        <p:spPr>
          <a:xfrm flipV="1">
            <a:off x="6154738" y="2997200"/>
            <a:ext cx="865187" cy="144463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5419" name="Text Box 15418"/>
          <p:cNvSpPr txBox="1"/>
          <p:nvPr/>
        </p:nvSpPr>
        <p:spPr>
          <a:xfrm>
            <a:off x="4284663" y="3163888"/>
            <a:ext cx="409575" cy="3365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GB" altLang="x-none" sz="1600"/>
              <a:t>50</a:t>
            </a:r>
            <a:endParaRPr lang="en-GB" altLang="x-none" sz="1600"/>
          </a:p>
        </p:txBody>
      </p:sp>
      <p:sp>
        <p:nvSpPr>
          <p:cNvPr id="15420" name="Text Box 15419"/>
          <p:cNvSpPr txBox="1"/>
          <p:nvPr/>
        </p:nvSpPr>
        <p:spPr>
          <a:xfrm>
            <a:off x="6391275" y="3163888"/>
            <a:ext cx="917575" cy="3365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GB" altLang="x-none" sz="1600"/>
              <a:t>£304.50</a:t>
            </a:r>
            <a:endParaRPr lang="en-GB" altLang="x-none" sz="1600"/>
          </a:p>
        </p:txBody>
      </p:sp>
      <p:sp>
        <p:nvSpPr>
          <p:cNvPr id="15421" name="Straight Connector 15420"/>
          <p:cNvSpPr/>
          <p:nvPr/>
        </p:nvSpPr>
        <p:spPr>
          <a:xfrm flipV="1">
            <a:off x="6156325" y="5589588"/>
            <a:ext cx="865188" cy="144462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5422" name="Text Box 15421"/>
          <p:cNvSpPr txBox="1"/>
          <p:nvPr/>
        </p:nvSpPr>
        <p:spPr>
          <a:xfrm>
            <a:off x="6391275" y="5756275"/>
            <a:ext cx="917575" cy="3365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GB" altLang="x-none" sz="1600"/>
              <a:t>£881.50</a:t>
            </a:r>
            <a:endParaRPr lang="en-GB" altLang="x-none" sz="1600"/>
          </a:p>
        </p:txBody>
      </p:sp>
      <p:sp>
        <p:nvSpPr>
          <p:cNvPr id="15423" name="Straight Connector 15422"/>
          <p:cNvSpPr/>
          <p:nvPr/>
        </p:nvSpPr>
        <p:spPr>
          <a:xfrm flipV="1">
            <a:off x="4067175" y="4867275"/>
            <a:ext cx="433388" cy="217488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5424" name="Straight Connector 15423"/>
          <p:cNvSpPr/>
          <p:nvPr/>
        </p:nvSpPr>
        <p:spPr>
          <a:xfrm flipV="1">
            <a:off x="6154738" y="4940300"/>
            <a:ext cx="865187" cy="144463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5425" name="Text Box 15424"/>
          <p:cNvSpPr txBox="1"/>
          <p:nvPr/>
        </p:nvSpPr>
        <p:spPr>
          <a:xfrm>
            <a:off x="4300538" y="5108575"/>
            <a:ext cx="522287" cy="3365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GB" altLang="x-none" sz="1600"/>
              <a:t>150</a:t>
            </a:r>
            <a:endParaRPr lang="en-GB" altLang="x-none" sz="1600"/>
          </a:p>
        </p:txBody>
      </p:sp>
      <p:sp>
        <p:nvSpPr>
          <p:cNvPr id="15426" name="Text Box 15425"/>
          <p:cNvSpPr txBox="1"/>
          <p:nvPr/>
        </p:nvSpPr>
        <p:spPr>
          <a:xfrm>
            <a:off x="6318250" y="5084763"/>
            <a:ext cx="917575" cy="3365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GB" altLang="x-none" sz="1600"/>
              <a:t>£208.50</a:t>
            </a:r>
            <a:endParaRPr lang="en-GB" altLang="x-none" sz="1600"/>
          </a:p>
        </p:txBody>
      </p:sp>
      <p:sp>
        <p:nvSpPr>
          <p:cNvPr id="15427" name="Straight Connector 15426"/>
          <p:cNvSpPr/>
          <p:nvPr/>
        </p:nvSpPr>
        <p:spPr>
          <a:xfrm flipV="1">
            <a:off x="6443663" y="5876925"/>
            <a:ext cx="865187" cy="144463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5428" name="Text Box 15427"/>
          <p:cNvSpPr txBox="1"/>
          <p:nvPr/>
        </p:nvSpPr>
        <p:spPr>
          <a:xfrm>
            <a:off x="7092950" y="5445125"/>
            <a:ext cx="917575" cy="3365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GB" altLang="x-none" sz="1600"/>
              <a:t>£978.80</a:t>
            </a:r>
            <a:endParaRPr lang="en-GB" altLang="x-none" sz="1600"/>
          </a:p>
        </p:txBody>
      </p:sp>
      <p:sp>
        <p:nvSpPr>
          <p:cNvPr id="15429" name="Straight Connector 15428"/>
          <p:cNvSpPr/>
          <p:nvPr/>
        </p:nvSpPr>
        <p:spPr>
          <a:xfrm flipV="1">
            <a:off x="4067175" y="4219575"/>
            <a:ext cx="433388" cy="217488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5430" name="Straight Connector 15429"/>
          <p:cNvSpPr/>
          <p:nvPr/>
        </p:nvSpPr>
        <p:spPr>
          <a:xfrm flipV="1">
            <a:off x="6084888" y="4221163"/>
            <a:ext cx="865187" cy="144462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5431" name="Text Box 15430"/>
          <p:cNvSpPr txBox="1"/>
          <p:nvPr/>
        </p:nvSpPr>
        <p:spPr>
          <a:xfrm>
            <a:off x="4486275" y="4387850"/>
            <a:ext cx="409575" cy="3365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GB" altLang="x-none" sz="1600"/>
              <a:t>38</a:t>
            </a:r>
            <a:endParaRPr lang="en-GB" altLang="x-none" sz="1600"/>
          </a:p>
        </p:txBody>
      </p:sp>
      <p:sp>
        <p:nvSpPr>
          <p:cNvPr id="15432" name="Text Box 15431"/>
          <p:cNvSpPr txBox="1"/>
          <p:nvPr/>
        </p:nvSpPr>
        <p:spPr>
          <a:xfrm>
            <a:off x="6503988" y="4365625"/>
            <a:ext cx="804862" cy="3365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GB" altLang="x-none" sz="1600"/>
              <a:t>£90.06</a:t>
            </a:r>
            <a:endParaRPr lang="en-GB" altLang="x-none" sz="1600"/>
          </a:p>
        </p:txBody>
      </p:sp>
      <p:sp>
        <p:nvSpPr>
          <p:cNvPr id="15433" name="Straight Connector 15432"/>
          <p:cNvSpPr/>
          <p:nvPr/>
        </p:nvSpPr>
        <p:spPr>
          <a:xfrm flipV="1">
            <a:off x="7146925" y="5545138"/>
            <a:ext cx="865188" cy="144462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5434" name="Text Box 15433"/>
          <p:cNvSpPr txBox="1"/>
          <p:nvPr/>
        </p:nvSpPr>
        <p:spPr>
          <a:xfrm>
            <a:off x="7399338" y="5756275"/>
            <a:ext cx="917575" cy="3365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GB" altLang="x-none" sz="1600"/>
              <a:t>£997.76</a:t>
            </a:r>
            <a:endParaRPr lang="en-GB" altLang="x-none" sz="1600"/>
          </a:p>
        </p:txBody>
      </p:sp>
      <p:sp>
        <p:nvSpPr>
          <p:cNvPr id="15435" name="Straight Connector 15434"/>
          <p:cNvSpPr/>
          <p:nvPr/>
        </p:nvSpPr>
        <p:spPr>
          <a:xfrm flipV="1">
            <a:off x="4356100" y="5157788"/>
            <a:ext cx="433388" cy="217487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5436" name="Straight Connector 15435"/>
          <p:cNvSpPr/>
          <p:nvPr/>
        </p:nvSpPr>
        <p:spPr>
          <a:xfrm flipV="1">
            <a:off x="6372225" y="5172075"/>
            <a:ext cx="865188" cy="144463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5437" name="Text Box 15436"/>
          <p:cNvSpPr txBox="1"/>
          <p:nvPr/>
        </p:nvSpPr>
        <p:spPr>
          <a:xfrm>
            <a:off x="5092700" y="4965700"/>
            <a:ext cx="522288" cy="3365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GB" altLang="x-none" sz="1600"/>
              <a:t>151</a:t>
            </a:r>
            <a:endParaRPr lang="en-GB" altLang="x-none" sz="1600"/>
          </a:p>
        </p:txBody>
      </p:sp>
      <p:sp>
        <p:nvSpPr>
          <p:cNvPr id="15438" name="Text Box 15437"/>
          <p:cNvSpPr txBox="1"/>
          <p:nvPr/>
        </p:nvSpPr>
        <p:spPr>
          <a:xfrm>
            <a:off x="7326313" y="4941888"/>
            <a:ext cx="917575" cy="3365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GB" altLang="x-none" sz="1600"/>
              <a:t>£209.89</a:t>
            </a:r>
            <a:endParaRPr lang="en-GB" altLang="x-none" sz="1600"/>
          </a:p>
        </p:txBody>
      </p:sp>
      <p:sp>
        <p:nvSpPr>
          <p:cNvPr id="15439" name="Straight Connector 15438"/>
          <p:cNvSpPr/>
          <p:nvPr/>
        </p:nvSpPr>
        <p:spPr>
          <a:xfrm flipV="1">
            <a:off x="7451725" y="5862638"/>
            <a:ext cx="865188" cy="144462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5442" name="Text Box 15441"/>
          <p:cNvSpPr txBox="1"/>
          <p:nvPr/>
        </p:nvSpPr>
        <p:spPr>
          <a:xfrm>
            <a:off x="7524750" y="6092825"/>
            <a:ext cx="917575" cy="3365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GB" altLang="x-none" sz="1600"/>
              <a:t>£999.15</a:t>
            </a:r>
            <a:endParaRPr lang="en-GB" altLang="x-none" sz="16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5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5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5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5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5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5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5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5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5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15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15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15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15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15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2000"/>
                                        <p:tgtEl>
                                          <p:spTgt spid="15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15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2000"/>
                                        <p:tgtEl>
                                          <p:spTgt spid="15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2000"/>
                                        <p:tgtEl>
                                          <p:spTgt spid="15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2000"/>
                                        <p:tgtEl>
                                          <p:spTgt spid="15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2000"/>
                                        <p:tgtEl>
                                          <p:spTgt spid="15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2000"/>
                                        <p:tgtEl>
                                          <p:spTgt spid="15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2000"/>
                                        <p:tgtEl>
                                          <p:spTgt spid="15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2000"/>
                                        <p:tgtEl>
                                          <p:spTgt spid="15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2000"/>
                                        <p:tgtEl>
                                          <p:spTgt spid="15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2000"/>
                                        <p:tgtEl>
                                          <p:spTgt spid="15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2000"/>
                                        <p:tgtEl>
                                          <p:spTgt spid="15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2000"/>
                                        <p:tgtEl>
                                          <p:spTgt spid="15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2000"/>
                                        <p:tgtEl>
                                          <p:spTgt spid="15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2000"/>
                                        <p:tgtEl>
                                          <p:spTgt spid="15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2000"/>
                                        <p:tgtEl>
                                          <p:spTgt spid="15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2000"/>
                                        <p:tgtEl>
                                          <p:spTgt spid="15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2000"/>
                                        <p:tgtEl>
                                          <p:spTgt spid="15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2000"/>
                                        <p:tgtEl>
                                          <p:spTgt spid="15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2000"/>
                                        <p:tgtEl>
                                          <p:spTgt spid="15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06" grpId="0"/>
      <p:bldP spid="15407" grpId="0"/>
      <p:bldP spid="15408" grpId="0"/>
      <p:bldP spid="15409" grpId="0"/>
      <p:bldP spid="15410" grpId="0"/>
      <p:bldP spid="15411" grpId="0"/>
      <p:bldP spid="15412" grpId="0"/>
      <p:bldP spid="15413" grpId="0"/>
      <p:bldP spid="15414" grpId="0"/>
      <p:bldP spid="15415" grpId="0"/>
      <p:bldP spid="15416" grpId="0"/>
      <p:bldP spid="15419" grpId="0"/>
      <p:bldP spid="15420" grpId="0"/>
      <p:bldP spid="15422" grpId="0"/>
      <p:bldP spid="15425" grpId="0"/>
      <p:bldP spid="15426" grpId="0"/>
      <p:bldP spid="15428" grpId="0"/>
      <p:bldP spid="15431" grpId="0"/>
      <p:bldP spid="15432" grpId="0"/>
      <p:bldP spid="15434" grpId="0"/>
      <p:bldP spid="15437" grpId="0"/>
      <p:bldP spid="15438" grpId="0"/>
      <p:bldP spid="1544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7170" name="Title 7169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  <a:ln/>
        </p:spPr>
        <p:txBody>
          <a:bodyPr anchor="ctr" anchorCtr="0"/>
          <a:p>
            <a:r>
              <a:rPr lang="en-GB" altLang="x-none">
                <a:latin typeface="Comic Sans MS" panose="030F0702030302020204" pitchFamily="66" charset="0"/>
              </a:rPr>
              <a:t>How to pick your shares</a:t>
            </a:r>
            <a:endParaRPr>
              <a:latin typeface="Comic Sans MS" panose="030F0702030302020204" pitchFamily="66" charset="0"/>
            </a:endParaRPr>
          </a:p>
        </p:txBody>
      </p:sp>
      <p:graphicFrame>
        <p:nvGraphicFramePr>
          <p:cNvPr id="7417" name="Content Placeholder 7416"/>
          <p:cNvGraphicFramePr/>
          <p:nvPr>
            <p:ph sz="half" idx="1"/>
          </p:nvPr>
        </p:nvGraphicFramePr>
        <p:xfrm>
          <a:off x="457200" y="1600200"/>
          <a:ext cx="8147050" cy="4525963"/>
        </p:xfrm>
        <a:graphic>
          <a:graphicData uri="http://schemas.openxmlformats.org/drawingml/2006/table">
            <a:tbl>
              <a:tblPr/>
              <a:tblGrid>
                <a:gridCol w="1633538"/>
                <a:gridCol w="1943100"/>
                <a:gridCol w="2001837"/>
                <a:gridCol w="2568575"/>
              </a:tblGrid>
              <a:tr h="5826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lvl="0" algn="ctr">
                        <a:spcBef>
                          <a:spcPct val="0"/>
                        </a:spcBef>
                        <a:buNone/>
                      </a:pPr>
                      <a:r>
                        <a:rPr lang="en-GB" altLang="x-none" sz="1600" b="1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Company Name</a:t>
                      </a:r>
                      <a:endParaRPr lang="en-GB" altLang="x-none" sz="1600" b="1"/>
                    </a:p>
                  </a:txBody>
                  <a:tcPr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lvl="0" algn="ctr">
                        <a:spcBef>
                          <a:spcPct val="0"/>
                        </a:spcBef>
                        <a:buNone/>
                      </a:pPr>
                      <a:r>
                        <a:rPr lang="en-GB" altLang="x-none" sz="1600" b="1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Price per share</a:t>
                      </a:r>
                      <a:endParaRPr sz="16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0" algn="ctr" eaLnBrk="0" hangingPunct="0">
                        <a:spcBef>
                          <a:spcPct val="0"/>
                        </a:spcBef>
                        <a:buNone/>
                      </a:pPr>
                      <a:r>
                        <a:rPr lang="en-GB" altLang="x-none" sz="1600" b="1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(pounds £)</a:t>
                      </a:r>
                      <a:endParaRPr lang="en-GB" altLang="x-none" sz="1600" b="1"/>
                    </a:p>
                  </a:txBody>
                  <a:tcPr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lvl="0" algn="ctr">
                        <a:spcBef>
                          <a:spcPct val="0"/>
                        </a:spcBef>
                        <a:buNone/>
                      </a:pPr>
                      <a:r>
                        <a:rPr lang="en-GB" altLang="x-none" sz="1600" b="1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Number of shares purchased</a:t>
                      </a:r>
                      <a:endParaRPr lang="en-GB" altLang="x-none" sz="1600" b="1"/>
                    </a:p>
                  </a:txBody>
                  <a:tcPr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lvl="0" algn="ctr">
                        <a:spcBef>
                          <a:spcPct val="0"/>
                        </a:spcBef>
                        <a:buNone/>
                      </a:pPr>
                      <a:r>
                        <a:rPr lang="en-GB" altLang="x-none" sz="1600" b="1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Total cost of shares</a:t>
                      </a:r>
                      <a:endParaRPr sz="16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0" algn="ctr" eaLnBrk="0" hangingPunct="0">
                        <a:spcBef>
                          <a:spcPct val="0"/>
                        </a:spcBef>
                        <a:buNone/>
                      </a:pPr>
                      <a:r>
                        <a:rPr lang="en-GB" altLang="x-none" sz="1600" b="1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(pounds £)</a:t>
                      </a:r>
                      <a:endParaRPr lang="en-GB" altLang="x-none" sz="1600" b="1"/>
                    </a:p>
                  </a:txBody>
                  <a:tcPr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CC"/>
                    </a:solidFill>
                  </a:tcPr>
                </a:tc>
              </a:tr>
              <a:tr h="6588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en-GB" altLang="x-none" sz="1600"/>
                        <a:t>Abbey National</a:t>
                      </a:r>
                      <a:endParaRPr lang="en-US" sz="1600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en-GB" altLang="x-none" sz="1600"/>
                        <a:t>£4.57</a:t>
                      </a:r>
                      <a:endParaRPr lang="en-US" sz="1600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en-GB" altLang="x-none" sz="1600"/>
                        <a:t>50</a:t>
                      </a:r>
                      <a:endParaRPr lang="en-US" sz="1600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en-GB" altLang="x-none" sz="1600"/>
                        <a:t>50 x £4.57 = 228.50</a:t>
                      </a:r>
                      <a:endParaRPr lang="en-US" sz="1600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6040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en-GB" altLang="x-none" sz="1600"/>
                        <a:t>Boots Group</a:t>
                      </a:r>
                      <a:endParaRPr lang="en-US" sz="1600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en-GB" altLang="x-none" sz="1600"/>
                        <a:t>£6.09</a:t>
                      </a:r>
                      <a:endParaRPr lang="en-US" sz="1600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en-GB" altLang="x-none" sz="1600"/>
                        <a:t>50</a:t>
                      </a:r>
                      <a:endParaRPr lang="en-US" sz="1600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en-GB" altLang="x-none" sz="1600"/>
                        <a:t>50 x £6.09 = £304.50</a:t>
                      </a:r>
                      <a:endParaRPr lang="en-US" sz="1600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588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en-GB" altLang="x-none" sz="1600"/>
                        <a:t>Marks &amp; Spencer</a:t>
                      </a:r>
                      <a:endParaRPr lang="en-US" sz="1600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en-GB" altLang="x-none" sz="1600"/>
                        <a:t>£2.77</a:t>
                      </a:r>
                      <a:endParaRPr lang="en-US" sz="1600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en-GB" altLang="x-none" sz="1600"/>
                        <a:t>60</a:t>
                      </a:r>
                      <a:endParaRPr lang="en-US" sz="1600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en-GB" altLang="x-none" sz="1600"/>
                        <a:t>60 x £2.77 = £166.20</a:t>
                      </a:r>
                      <a:endParaRPr lang="en-US" sz="1600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461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en-GB" altLang="x-none" sz="1600"/>
                        <a:t>Morrison</a:t>
                      </a:r>
                      <a:endParaRPr lang="en-US" sz="1600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en-GB" altLang="x-none" sz="1600"/>
                        <a:t>£2.37</a:t>
                      </a:r>
                      <a:endParaRPr lang="en-US" sz="1600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en-GB" altLang="x-none" sz="1600"/>
                        <a:t>38</a:t>
                      </a:r>
                      <a:endParaRPr lang="en-US" sz="1600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en-GB" altLang="x-none" sz="1600"/>
                        <a:t>38 x £2.37 = £90.06</a:t>
                      </a:r>
                      <a:endParaRPr lang="en-US" sz="1600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6040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en-GB" altLang="x-none" sz="1600"/>
                        <a:t>Vodafone</a:t>
                      </a:r>
                      <a:endParaRPr lang="en-US" sz="1600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en-GB" altLang="x-none" sz="1600"/>
                        <a:t>£1.39</a:t>
                      </a:r>
                      <a:endParaRPr lang="en-US" sz="1600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en-GB" altLang="x-none" sz="1600"/>
                        <a:t>151</a:t>
                      </a:r>
                      <a:endParaRPr lang="en-US" sz="1600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en-GB" altLang="x-none" sz="1600"/>
                        <a:t>151 x £1.39 = £209.89</a:t>
                      </a:r>
                      <a:endParaRPr lang="en-US" sz="1600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588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en-GB" altLang="x-none" sz="1600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en-GB" altLang="x-none" sz="1600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lvl="0" algn="r">
                        <a:spcBef>
                          <a:spcPct val="0"/>
                        </a:spcBef>
                        <a:buNone/>
                      </a:pPr>
                      <a:r>
                        <a:rPr lang="en-GB" altLang="x-none" sz="160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Overall amount invested</a:t>
                      </a:r>
                      <a:endParaRPr lang="en-GB" altLang="x-none" sz="1600"/>
                    </a:p>
                  </a:txBody>
                  <a:tcPr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lvl="0">
                        <a:spcBef>
                          <a:spcPct val="0"/>
                        </a:spcBef>
                        <a:buNone/>
                      </a:pPr>
                      <a:r>
                        <a:rPr lang="en-GB" altLang="x-none" sz="1600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£999.15</a:t>
                      </a:r>
                      <a:endParaRPr lang="en-GB" altLang="x-none" sz="1600"/>
                    </a:p>
                  </a:txBody>
                  <a:tcPr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7418" name="Text Box 7417"/>
          <p:cNvSpPr txBox="1"/>
          <p:nvPr/>
        </p:nvSpPr>
        <p:spPr>
          <a:xfrm>
            <a:off x="592138" y="6329363"/>
            <a:ext cx="4768850" cy="3667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GB" altLang="x-none"/>
              <a:t>LO: to apply calculations to real-life situations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1748</Words>
  <Application>WPS Presentation</Application>
  <PresentationFormat>On-screen Show</PresentationFormat>
  <Paragraphs>262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8" baseType="lpstr">
      <vt:lpstr>Arial</vt:lpstr>
      <vt:lpstr>SimSun</vt:lpstr>
      <vt:lpstr>Wingdings</vt:lpstr>
      <vt:lpstr>Tempus Sans ITC</vt:lpstr>
      <vt:lpstr>URW Bookman</vt:lpstr>
      <vt:lpstr>Comic Sans MS</vt:lpstr>
      <vt:lpstr>Times New Roman</vt:lpstr>
      <vt:lpstr>微软雅黑</vt:lpstr>
      <vt:lpstr>Monospace</vt:lpstr>
      <vt:lpstr>Arial Unicode MS</vt:lpstr>
      <vt:lpstr>Calibri</vt:lpstr>
      <vt:lpstr>Default Design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julie wall</dc:creator>
  <cp:lastModifiedBy>mathssite.com</cp:lastModifiedBy>
  <cp:revision>5</cp:revision>
  <dcterms:created xsi:type="dcterms:W3CDTF">2019-04-20T16:24:11Z</dcterms:created>
  <dcterms:modified xsi:type="dcterms:W3CDTF">2019-04-20T16:24:11Z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1033-11.1.0.8392</vt:lpwstr>
  </property>
</Properties>
</file>